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745" r:id="rId3"/>
    <p:sldId id="746" r:id="rId4"/>
    <p:sldId id="754" r:id="rId5"/>
    <p:sldId id="780" r:id="rId6"/>
    <p:sldId id="756" r:id="rId7"/>
    <p:sldId id="764" r:id="rId8"/>
    <p:sldId id="765" r:id="rId9"/>
    <p:sldId id="766" r:id="rId10"/>
    <p:sldId id="767" r:id="rId11"/>
    <p:sldId id="768" r:id="rId12"/>
    <p:sldId id="769" r:id="rId13"/>
    <p:sldId id="770" r:id="rId14"/>
    <p:sldId id="771" r:id="rId15"/>
    <p:sldId id="772" r:id="rId16"/>
    <p:sldId id="773" r:id="rId17"/>
    <p:sldId id="774" r:id="rId18"/>
    <p:sldId id="775" r:id="rId19"/>
    <p:sldId id="776" r:id="rId20"/>
    <p:sldId id="777" r:id="rId21"/>
    <p:sldId id="778" r:id="rId22"/>
    <p:sldId id="779" r:id="rId23"/>
    <p:sldId id="785" r:id="rId24"/>
    <p:sldId id="781" r:id="rId25"/>
    <p:sldId id="446" r:id="rId26"/>
    <p:sldId id="444" r:id="rId27"/>
    <p:sldId id="445" r:id="rId28"/>
    <p:sldId id="760" r:id="rId29"/>
    <p:sldId id="762" r:id="rId30"/>
    <p:sldId id="761" r:id="rId31"/>
    <p:sldId id="763" r:id="rId32"/>
    <p:sldId id="759" r:id="rId33"/>
    <p:sldId id="496" r:id="rId34"/>
    <p:sldId id="711" r:id="rId35"/>
    <p:sldId id="644" r:id="rId36"/>
    <p:sldId id="786" r:id="rId37"/>
    <p:sldId id="787" r:id="rId38"/>
    <p:sldId id="712" r:id="rId39"/>
    <p:sldId id="735" r:id="rId40"/>
    <p:sldId id="736" r:id="rId41"/>
    <p:sldId id="782" r:id="rId42"/>
    <p:sldId id="783" r:id="rId43"/>
    <p:sldId id="784" r:id="rId44"/>
    <p:sldId id="450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419555DD-FAD1-47F8-942F-DF8B17EF696E}">
          <p14:sldIdLst>
            <p14:sldId id="256"/>
            <p14:sldId id="745"/>
            <p14:sldId id="746"/>
            <p14:sldId id="754"/>
            <p14:sldId id="780"/>
            <p14:sldId id="756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5"/>
            <p14:sldId id="781"/>
            <p14:sldId id="446"/>
            <p14:sldId id="444"/>
            <p14:sldId id="445"/>
            <p14:sldId id="760"/>
            <p14:sldId id="762"/>
            <p14:sldId id="761"/>
            <p14:sldId id="763"/>
            <p14:sldId id="759"/>
            <p14:sldId id="496"/>
            <p14:sldId id="711"/>
            <p14:sldId id="644"/>
            <p14:sldId id="786"/>
            <p14:sldId id="787"/>
            <p14:sldId id="712"/>
            <p14:sldId id="735"/>
            <p14:sldId id="736"/>
            <p14:sldId id="782"/>
            <p14:sldId id="783"/>
            <p14:sldId id="784"/>
            <p14:sldId id="4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183048"/>
    <a:srgbClr val="336699"/>
    <a:srgbClr val="032E55"/>
    <a:srgbClr val="FFFF66"/>
    <a:srgbClr val="E2A100"/>
    <a:srgbClr val="FFC305"/>
    <a:srgbClr val="990033"/>
    <a:srgbClr val="714B25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Koyu Stil 1 - Vurgu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Koyu Stil 1 - Vurgu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2" autoAdjust="0"/>
    <p:restoredTop sz="94118" autoAdjust="0"/>
  </p:normalViewPr>
  <p:slideViewPr>
    <p:cSldViewPr snapToGrid="0">
      <p:cViewPr varScale="1">
        <p:scale>
          <a:sx n="116" d="100"/>
          <a:sy n="116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2D0AD-8A3C-45CA-96B9-F579F2689D88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D86A7-F995-4AD8-B516-6796EB0D34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78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07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386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351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27851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5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762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923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188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840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042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607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533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F3650-BB3E-45DE-B068-FB7E589E67EC}" type="datetimeFigureOut">
              <a:rPr lang="tr-TR" smtClean="0"/>
              <a:t>25.08.2019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10BCC-6C5F-4B15-B86D-EE90A14A594B}" type="slidenum">
              <a:rPr lang="tr-TR" smtClean="0"/>
              <a:t>‹#›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58" y="172284"/>
            <a:ext cx="1610767" cy="2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42950" y="4200208"/>
            <a:ext cx="1078992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tr-TR" sz="2400" b="1" dirty="0">
                <a:solidFill>
                  <a:schemeClr val="bg1"/>
                </a:solidFill>
              </a:rPr>
              <a:t>Kazanım</a:t>
            </a:r>
          </a:p>
          <a:p>
            <a:r>
              <a:rPr lang="tr-TR" sz="2400" dirty="0" smtClean="0">
                <a:solidFill>
                  <a:schemeClr val="bg1"/>
                </a:solidFill>
              </a:rPr>
              <a:t>SB.5.7.4. </a:t>
            </a:r>
            <a:r>
              <a:rPr lang="tr-TR" sz="2400" dirty="0">
                <a:solidFill>
                  <a:schemeClr val="bg1"/>
                </a:solidFill>
              </a:rPr>
              <a:t>Çeşitli ülkelerde bulunan ortak miras ögelerine örnekler verir.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148477" y="901737"/>
            <a:ext cx="11384393" cy="830997"/>
          </a:xfrm>
          <a:prstGeom prst="rect">
            <a:avLst/>
          </a:prstGeom>
          <a:noFill/>
        </p:spPr>
        <p:txBody>
          <a:bodyPr vert="horz" wrap="square" lIns="108000" rtlCol="0" anchor="t" anchorCtr="0">
            <a:spAutoFit/>
            <a:scene3d>
              <a:camera prst="orthographicFront"/>
              <a:lightRig rig="soft" dir="t">
                <a:rot lat="0" lon="0" rev="3240000"/>
              </a:lightRig>
            </a:scene3d>
            <a:sp3d contourW="12700" prstMaterial="plastic">
              <a:bevelT w="2540000" h="127000"/>
              <a:bevelB w="6350000" h="6350000"/>
              <a:contourClr>
                <a:schemeClr val="tx1"/>
              </a:contourClr>
            </a:sp3d>
          </a:bodyPr>
          <a:lstStyle/>
          <a:p>
            <a:pPr algn="ctr"/>
            <a:r>
              <a:rPr lang="tr-TR" sz="4800" b="1" kern="100" spc="5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stA="25000" endPos="68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KÜRESEL BAĞLANTILAR</a:t>
            </a:r>
            <a:endParaRPr lang="en-US" sz="4800" b="1" kern="100" spc="50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reflection stA="25000" endPos="68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88770" y="2736815"/>
            <a:ext cx="9098280" cy="11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r-TR" sz="3200" kern="100" dirty="0" smtClean="0">
                <a:ln w="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İnsanlığın Ortak Mirası</a:t>
            </a:r>
            <a:endParaRPr lang="en-US" sz="3200" kern="100" dirty="0">
              <a:ln w="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Nemrut Dağı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Güneydoğu </a:t>
              </a:r>
              <a:r>
                <a:rPr lang="tr-TR" sz="2400" dirty="0" smtClean="0">
                  <a:solidFill>
                    <a:schemeClr val="tx1"/>
                  </a:solidFill>
                </a:rPr>
                <a:t>Anadolu Bölgesi’nde, Adıyaman’da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6" y="761238"/>
            <a:ext cx="6289964" cy="3931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7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400" b="1" dirty="0"/>
                <a:t> Pamukkale ve Hierapolis Milli Parkı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Ege Bölgesi’nde, Denizli’de yer alan doğal,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3" y="816655"/>
            <a:ext cx="6816438" cy="3834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87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400" b="1" dirty="0"/>
                <a:t> </a:t>
              </a:r>
              <a:r>
                <a:rPr lang="tr-TR" sz="2400" b="1" dirty="0" err="1"/>
                <a:t>Ksantos</a:t>
              </a:r>
              <a:r>
                <a:rPr lang="tr-TR" sz="2400" b="1" dirty="0"/>
                <a:t>-Letoon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Akdeniz Bölgesi’nde, </a:t>
              </a:r>
              <a:r>
                <a:rPr lang="tr-TR" sz="2400" dirty="0" smtClean="0">
                  <a:solidFill>
                    <a:schemeClr val="tx1"/>
                  </a:solidFill>
                </a:rPr>
                <a:t>Antalya-Muğla arasında </a:t>
              </a:r>
              <a:r>
                <a:rPr lang="tr-TR" sz="2400" dirty="0" smtClean="0">
                  <a:solidFill>
                    <a:schemeClr val="tx1"/>
                  </a:solidFill>
                </a:rPr>
                <a:t>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93" y="788948"/>
            <a:ext cx="6008543" cy="3901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6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400" b="1" dirty="0"/>
                <a:t> </a:t>
              </a:r>
              <a:r>
                <a:rPr lang="tr-TR" sz="2400" b="1" dirty="0" smtClean="0"/>
                <a:t>Safranbolu Şehri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Karadeniz Bölgesi’nde, Karabük’te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3" y="705818"/>
            <a:ext cx="6844145" cy="3871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59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Truva Antik Kenti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Marmara Bölgesi’nde, Çanakkale’de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46" y="802802"/>
            <a:ext cx="5619481" cy="3889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32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Selimiye Camii 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Marmara Bölgesi’nde, Edirne’de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88" y="788948"/>
            <a:ext cx="6622475" cy="3776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9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Çatalhöyük Kalıntıları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İç Anadolu Bölgesi’nde, Konya’da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764195"/>
            <a:ext cx="6788728" cy="3835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/>
                <a:t>Cumalıkızık</a:t>
              </a:r>
              <a:r>
                <a:rPr lang="tr-TR" sz="2400" b="1" dirty="0"/>
                <a:t> Köyü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Marmara Bölgesi’nde, Bursa’da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8" y="824345"/>
            <a:ext cx="5818910" cy="3879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3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Bergama Antik Kenti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Ege Bölgesi’nde, İzmir’de yer </a:t>
              </a:r>
              <a:r>
                <a:rPr lang="tr-TR" sz="2400" dirty="0" smtClean="0">
                  <a:solidFill>
                    <a:schemeClr val="tx1"/>
                  </a:solidFill>
                </a:rPr>
                <a:t>alan </a:t>
              </a:r>
              <a:r>
                <a:rPr lang="tr-TR" sz="2400" dirty="0" smtClean="0">
                  <a:solidFill>
                    <a:schemeClr val="tx1"/>
                  </a:solidFill>
                </a:rPr>
                <a:t>kültürel peyzaj </a:t>
              </a:r>
              <a:r>
                <a:rPr lang="tr-TR" sz="2400" dirty="0" smtClean="0">
                  <a:solidFill>
                    <a:schemeClr val="tx1"/>
                  </a:solidFill>
                </a:rPr>
                <a:t>alanı da </a:t>
              </a:r>
              <a:r>
                <a:rPr lang="tr-TR" sz="2400" dirty="0" smtClean="0">
                  <a:solidFill>
                    <a:schemeClr val="tx1"/>
                  </a:solidFill>
                </a:rPr>
                <a:t>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91" y="788948"/>
            <a:ext cx="5715000" cy="389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52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Diyarbakır Surları ile </a:t>
              </a:r>
              <a:r>
                <a:rPr lang="tr-TR" sz="2400" b="1" dirty="0" err="1"/>
                <a:t>Hevsel</a:t>
              </a:r>
              <a:r>
                <a:rPr lang="tr-TR" sz="2400" b="1" dirty="0"/>
                <a:t> Bahçeleri 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Güneydoğu </a:t>
              </a:r>
              <a:r>
                <a:rPr lang="tr-TR" sz="2400" dirty="0" smtClean="0">
                  <a:solidFill>
                    <a:schemeClr val="tx1"/>
                  </a:solidFill>
                </a:rPr>
                <a:t>Anadolu Bölgesi’nde, Diyarbakır’da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27" y="798251"/>
            <a:ext cx="62484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1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Ortak Miras Nedir?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6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7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Ortak Miras</a:t>
              </a:r>
              <a:endParaRPr lang="en-US" sz="2400" b="1" dirty="0"/>
            </a:p>
          </p:txBody>
        </p:sp>
        <p:sp>
          <p:nvSpPr>
            <p:cNvPr id="8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r>
                <a:rPr lang="tr-TR" sz="2400" dirty="0">
                  <a:solidFill>
                    <a:schemeClr val="tx1"/>
                  </a:solidFill>
                </a:rPr>
                <a:t>İnsanların uzun yıllar boyunca oluşturdukları ve </a:t>
              </a:r>
              <a:r>
                <a:rPr lang="tr-TR" sz="2400" dirty="0" smtClean="0">
                  <a:solidFill>
                    <a:schemeClr val="tx1"/>
                  </a:solidFill>
                </a:rPr>
                <a:t>sonraki nesillere </a:t>
              </a:r>
              <a:r>
                <a:rPr lang="tr-TR" sz="2400" dirty="0">
                  <a:solidFill>
                    <a:schemeClr val="tx1"/>
                  </a:solidFill>
                </a:rPr>
                <a:t>aktardıkları maddi ve manevi değerlerin tümüne denir.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73" y="862620"/>
            <a:ext cx="6583737" cy="38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Efes Antik Kenti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Ege Bölgesi’nde, </a:t>
              </a:r>
              <a:r>
                <a:rPr lang="tr-TR" sz="2400" dirty="0" smtClean="0">
                  <a:solidFill>
                    <a:schemeClr val="tx1"/>
                  </a:solidFill>
                </a:rPr>
                <a:t>İzmir’in Selçuk ilçesinde </a:t>
              </a:r>
              <a:r>
                <a:rPr lang="tr-TR" sz="2400" dirty="0" smtClean="0">
                  <a:solidFill>
                    <a:schemeClr val="tx1"/>
                  </a:solidFill>
                </a:rPr>
                <a:t>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3" y="772007"/>
            <a:ext cx="6332873" cy="3751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96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/>
                <a:t>Ani Arkeolojik Alanı</a:t>
              </a:r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Doğu Anadolu Bölgesi’nde, Kars’ta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61" y="788948"/>
            <a:ext cx="5671422" cy="3759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0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/>
                <a:t>Afrodisias Antik Kenti</a:t>
              </a:r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Ege Bölgesi’nde, Aydın’da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74" y="802803"/>
            <a:ext cx="5658716" cy="3769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5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 err="1" smtClean="0"/>
                <a:t>Göbeklitepe</a:t>
              </a:r>
              <a:endParaRPr lang="tr-TR" sz="2400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Güneydoğu Anadolu Bölgesi’nde, Şanlıurfa’da </a:t>
              </a:r>
              <a:r>
                <a:rPr lang="tr-TR" sz="2400" dirty="0" smtClean="0">
                  <a:solidFill>
                    <a:schemeClr val="tx1"/>
                  </a:solidFill>
                </a:rPr>
                <a:t>yer alan ve insanlık tarihinin ilk tapınaklarının yer aldığı kültürel eserdir.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25 Yuvarlatılmış Dikdörtgen"/>
          <p:cNvSpPr/>
          <p:nvPr/>
        </p:nvSpPr>
        <p:spPr>
          <a:xfrm flipH="1">
            <a:off x="166914" y="5763268"/>
            <a:ext cx="11887199" cy="916882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0"/>
              </a:spcBef>
            </a:pPr>
            <a:r>
              <a:rPr lang="tr-TR" altLang="tr-TR" sz="2400" b="1" dirty="0" smtClean="0">
                <a:solidFill>
                  <a:schemeClr val="bg1"/>
                </a:solidFill>
              </a:rPr>
              <a:t>Ülkemiz </a:t>
            </a:r>
            <a:r>
              <a:rPr lang="tr-TR" altLang="tr-TR" sz="2400" b="1" dirty="0" smtClean="0">
                <a:solidFill>
                  <a:schemeClr val="bg1"/>
                </a:solidFill>
              </a:rPr>
              <a:t>dışında Dünya </a:t>
            </a:r>
            <a:r>
              <a:rPr lang="tr-TR" altLang="tr-TR" sz="2400" b="1" smtClean="0">
                <a:solidFill>
                  <a:schemeClr val="bg1"/>
                </a:solidFill>
              </a:rPr>
              <a:t>Miras Listesi’nde </a:t>
            </a:r>
            <a:r>
              <a:rPr lang="tr-TR" altLang="tr-TR" sz="2400" b="1" dirty="0" smtClean="0">
                <a:solidFill>
                  <a:schemeClr val="bg1"/>
                </a:solidFill>
              </a:rPr>
              <a:t>olan hangi yerler var?</a:t>
            </a:r>
            <a:endParaRPr lang="tr-TR" altLang="tr-TR" sz="2400" b="1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25" y="797078"/>
            <a:ext cx="6952212" cy="3910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6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Dünyadaki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775087"/>
            <a:ext cx="10591800" cy="6310948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6237143" y="4835233"/>
            <a:ext cx="3187676" cy="2064328"/>
            <a:chOff x="5779944" y="4862943"/>
            <a:chExt cx="3187676" cy="2064328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945" y="4862943"/>
              <a:ext cx="3187675" cy="1793599"/>
            </a:xfrm>
            <a:prstGeom prst="rect">
              <a:avLst/>
            </a:prstGeom>
          </p:spPr>
        </p:pic>
        <p:sp>
          <p:nvSpPr>
            <p:cNvPr id="9" name="Rectangle 122"/>
            <p:cNvSpPr/>
            <p:nvPr/>
          </p:nvSpPr>
          <p:spPr>
            <a:xfrm>
              <a:off x="5779944" y="6540246"/>
              <a:ext cx="3187675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 smtClean="0">
                  <a:solidFill>
                    <a:schemeClr val="tx1"/>
                  </a:solidFill>
                </a:rPr>
                <a:t>Tac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 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Mahal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0272">
            <a:off x="7537367" y="4359429"/>
            <a:ext cx="744225" cy="37211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6050">
            <a:off x="8750969" y="2738610"/>
            <a:ext cx="744225" cy="372113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6050">
            <a:off x="9405809" y="4891945"/>
            <a:ext cx="744225" cy="372113"/>
          </a:xfrm>
          <a:prstGeom prst="rect">
            <a:avLst/>
          </a:prstGeom>
        </p:spPr>
      </p:pic>
      <p:grpSp>
        <p:nvGrpSpPr>
          <p:cNvPr id="21" name="Grup 20"/>
          <p:cNvGrpSpPr/>
          <p:nvPr/>
        </p:nvGrpSpPr>
        <p:grpSpPr>
          <a:xfrm>
            <a:off x="8617526" y="2713286"/>
            <a:ext cx="2711688" cy="2072440"/>
            <a:chOff x="8617526" y="2713286"/>
            <a:chExt cx="2711688" cy="2072440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526" y="2713286"/>
              <a:ext cx="2711687" cy="1669902"/>
            </a:xfrm>
            <a:prstGeom prst="rect">
              <a:avLst/>
            </a:prstGeom>
          </p:spPr>
        </p:pic>
        <p:sp>
          <p:nvSpPr>
            <p:cNvPr id="23" name="Rectangle 122"/>
            <p:cNvSpPr/>
            <p:nvPr/>
          </p:nvSpPr>
          <p:spPr>
            <a:xfrm>
              <a:off x="8617527" y="4398701"/>
              <a:ext cx="2711687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 smtClean="0">
                  <a:solidFill>
                    <a:schemeClr val="tx1"/>
                  </a:solidFill>
                </a:rPr>
                <a:t>Sidney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 Opera Evi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8617525" y="705817"/>
            <a:ext cx="2538571" cy="1893547"/>
            <a:chOff x="8617525" y="705817"/>
            <a:chExt cx="2538571" cy="1893547"/>
          </a:xfrm>
        </p:grpSpPr>
        <p:sp>
          <p:nvSpPr>
            <p:cNvPr id="18" name="Rectangle 122"/>
            <p:cNvSpPr/>
            <p:nvPr/>
          </p:nvSpPr>
          <p:spPr>
            <a:xfrm>
              <a:off x="8617525" y="2212339"/>
              <a:ext cx="2525367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>
                  <a:solidFill>
                    <a:schemeClr val="tx1"/>
                  </a:solidFill>
                </a:rPr>
                <a:t>Orhun Yazıtları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525" y="705817"/>
              <a:ext cx="2538571" cy="1498765"/>
            </a:xfrm>
            <a:prstGeom prst="rect">
              <a:avLst/>
            </a:prstGeom>
          </p:spPr>
        </p:pic>
      </p:grpSp>
      <p:pic>
        <p:nvPicPr>
          <p:cNvPr id="26" name="Resi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9150">
            <a:off x="5938495" y="2981173"/>
            <a:ext cx="744225" cy="372113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5553478" y="726203"/>
            <a:ext cx="2776938" cy="2012971"/>
            <a:chOff x="5553478" y="726203"/>
            <a:chExt cx="2776938" cy="2012971"/>
          </a:xfrm>
        </p:grpSpPr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224" y="726203"/>
              <a:ext cx="2759192" cy="1656918"/>
            </a:xfrm>
            <a:prstGeom prst="rect">
              <a:avLst/>
            </a:prstGeom>
          </p:spPr>
        </p:pic>
        <p:sp>
          <p:nvSpPr>
            <p:cNvPr id="28" name="Rectangle 122"/>
            <p:cNvSpPr/>
            <p:nvPr/>
          </p:nvSpPr>
          <p:spPr>
            <a:xfrm>
              <a:off x="5553478" y="2352149"/>
              <a:ext cx="2776938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 smtClean="0">
                  <a:solidFill>
                    <a:schemeClr val="tx1"/>
                  </a:solidFill>
                </a:rPr>
                <a:t>Pisa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 Kulesi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Resim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113">
            <a:off x="5138783" y="2934639"/>
            <a:ext cx="744225" cy="372113"/>
          </a:xfrm>
          <a:prstGeom prst="rect">
            <a:avLst/>
          </a:prstGeom>
        </p:spPr>
      </p:pic>
      <p:grpSp>
        <p:nvGrpSpPr>
          <p:cNvPr id="33" name="Grup 32"/>
          <p:cNvGrpSpPr/>
          <p:nvPr/>
        </p:nvGrpSpPr>
        <p:grpSpPr>
          <a:xfrm>
            <a:off x="2799453" y="724714"/>
            <a:ext cx="2586289" cy="2060825"/>
            <a:chOff x="2680079" y="689695"/>
            <a:chExt cx="2586289" cy="2060825"/>
          </a:xfrm>
        </p:grpSpPr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079" y="689695"/>
              <a:ext cx="2586289" cy="1743075"/>
            </a:xfrm>
            <a:prstGeom prst="rect">
              <a:avLst/>
            </a:prstGeom>
          </p:spPr>
        </p:pic>
        <p:sp>
          <p:nvSpPr>
            <p:cNvPr id="31" name="Rectangle 122"/>
            <p:cNvSpPr/>
            <p:nvPr/>
          </p:nvSpPr>
          <p:spPr>
            <a:xfrm>
              <a:off x="2680079" y="2363495"/>
              <a:ext cx="2586289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 smtClean="0">
                  <a:solidFill>
                    <a:schemeClr val="tx1"/>
                  </a:solidFill>
                </a:rPr>
                <a:t>Eyfel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 Kulesi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5" name="Resim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113">
            <a:off x="1712535" y="3258947"/>
            <a:ext cx="744225" cy="372113"/>
          </a:xfrm>
          <a:prstGeom prst="rect">
            <a:avLst/>
          </a:prstGeom>
        </p:spPr>
      </p:pic>
      <p:grpSp>
        <p:nvGrpSpPr>
          <p:cNvPr id="37" name="Grup 36"/>
          <p:cNvGrpSpPr/>
          <p:nvPr/>
        </p:nvGrpSpPr>
        <p:grpSpPr>
          <a:xfrm>
            <a:off x="0" y="1191491"/>
            <a:ext cx="2678609" cy="1981073"/>
            <a:chOff x="0" y="1191491"/>
            <a:chExt cx="2678609" cy="1981073"/>
          </a:xfrm>
        </p:grpSpPr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3" y="1191491"/>
              <a:ext cx="2619776" cy="1605669"/>
            </a:xfrm>
            <a:prstGeom prst="rect">
              <a:avLst/>
            </a:prstGeom>
          </p:spPr>
        </p:pic>
        <p:sp>
          <p:nvSpPr>
            <p:cNvPr id="36" name="Rectangle 122"/>
            <p:cNvSpPr/>
            <p:nvPr/>
          </p:nvSpPr>
          <p:spPr>
            <a:xfrm>
              <a:off x="0" y="2785539"/>
              <a:ext cx="2631717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>
                  <a:solidFill>
                    <a:schemeClr val="tx1"/>
                  </a:solidFill>
                </a:rPr>
                <a:t>Sekoya Ağaçları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8" name="Resim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3415">
            <a:off x="2031025" y="4212645"/>
            <a:ext cx="744225" cy="372113"/>
          </a:xfrm>
          <a:prstGeom prst="rect">
            <a:avLst/>
          </a:prstGeom>
        </p:spPr>
      </p:pic>
      <p:grpSp>
        <p:nvGrpSpPr>
          <p:cNvPr id="41" name="Grup 40"/>
          <p:cNvGrpSpPr/>
          <p:nvPr/>
        </p:nvGrpSpPr>
        <p:grpSpPr>
          <a:xfrm>
            <a:off x="-57319" y="4766355"/>
            <a:ext cx="3149829" cy="2125143"/>
            <a:chOff x="-57319" y="4835630"/>
            <a:chExt cx="3149829" cy="2125143"/>
          </a:xfrm>
        </p:grpSpPr>
        <p:sp>
          <p:nvSpPr>
            <p:cNvPr id="39" name="Rectangle 122"/>
            <p:cNvSpPr/>
            <p:nvPr/>
          </p:nvSpPr>
          <p:spPr>
            <a:xfrm>
              <a:off x="-57319" y="6573748"/>
              <a:ext cx="3149828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 smtClean="0">
                  <a:solidFill>
                    <a:schemeClr val="tx1"/>
                  </a:solidFill>
                </a:rPr>
                <a:t>Kukul</a:t>
              </a:r>
              <a:r>
                <a:rPr lang="tr-TR" sz="2400" b="1" dirty="0" err="1">
                  <a:solidFill>
                    <a:schemeClr val="tx1"/>
                  </a:solidFill>
                </a:rPr>
                <a:t>k</a:t>
              </a:r>
              <a:r>
                <a:rPr lang="tr-TR" sz="2400" b="1" dirty="0" err="1" smtClean="0">
                  <a:solidFill>
                    <a:schemeClr val="tx1"/>
                  </a:solidFill>
                </a:rPr>
                <a:t>an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 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Piramidi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2" y="4835630"/>
              <a:ext cx="2964568" cy="1769891"/>
            </a:xfrm>
            <a:prstGeom prst="rect">
              <a:avLst/>
            </a:prstGeom>
          </p:spPr>
        </p:pic>
      </p:grpSp>
      <p:pic>
        <p:nvPicPr>
          <p:cNvPr id="42" name="Resim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6160">
            <a:off x="5879653" y="4101598"/>
            <a:ext cx="744225" cy="372113"/>
          </a:xfrm>
          <a:prstGeom prst="rect">
            <a:avLst/>
          </a:prstGeom>
        </p:spPr>
      </p:pic>
      <p:grpSp>
        <p:nvGrpSpPr>
          <p:cNvPr id="45" name="Grup 44"/>
          <p:cNvGrpSpPr/>
          <p:nvPr/>
        </p:nvGrpSpPr>
        <p:grpSpPr>
          <a:xfrm>
            <a:off x="3580303" y="4592213"/>
            <a:ext cx="2531812" cy="1814195"/>
            <a:chOff x="3556238" y="4408965"/>
            <a:chExt cx="2531812" cy="1814195"/>
          </a:xfrm>
        </p:grpSpPr>
        <p:sp>
          <p:nvSpPr>
            <p:cNvPr id="43" name="Rectangle 122"/>
            <p:cNvSpPr/>
            <p:nvPr/>
          </p:nvSpPr>
          <p:spPr>
            <a:xfrm>
              <a:off x="3566518" y="5836135"/>
              <a:ext cx="2521532" cy="387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err="1" smtClean="0">
                  <a:solidFill>
                    <a:schemeClr val="tx1"/>
                  </a:solidFill>
                </a:rPr>
                <a:t>Keops</a:t>
              </a:r>
              <a:r>
                <a:rPr lang="tr-TR" sz="2400" b="1" dirty="0" smtClean="0">
                  <a:solidFill>
                    <a:schemeClr val="tx1"/>
                  </a:solidFill>
                </a:rPr>
                <a:t> Piramidi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238" y="4408965"/>
              <a:ext cx="2531812" cy="1429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0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>
                  <a:latin typeface="Arial" charset="0"/>
                  <a:cs typeface="Arial" charset="0"/>
                </a:rPr>
                <a:t>Ortak miras kısa sürede ortaya çıkar.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25422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/>
                <a:t>Ortak mirastan herkes yararlanabilir.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12508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tr-TR" sz="2800" dirty="0" smtClean="0"/>
                <a:t>Ortak </a:t>
              </a:r>
              <a:r>
                <a:rPr lang="tr-TR" sz="2800" dirty="0" smtClean="0"/>
                <a:t>miras eserleri, </a:t>
              </a:r>
              <a:r>
                <a:rPr lang="tr-TR" sz="2800" dirty="0" smtClean="0"/>
                <a:t>yapan medeniyete aittir.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14548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err="1" smtClean="0">
                  <a:latin typeface="Arial" charset="0"/>
                  <a:cs typeface="Arial" charset="0"/>
                </a:rPr>
                <a:t>Cumalıkızık</a:t>
              </a:r>
              <a:r>
                <a:rPr lang="tr-TR" sz="2800" dirty="0" smtClean="0">
                  <a:latin typeface="Arial" charset="0"/>
                  <a:cs typeface="Arial" charset="0"/>
                </a:rPr>
                <a:t> </a:t>
              </a:r>
              <a:r>
                <a:rPr lang="tr-TR" sz="2800" dirty="0" smtClean="0">
                  <a:latin typeface="Arial" charset="0"/>
                  <a:cs typeface="Arial" charset="0"/>
                </a:rPr>
                <a:t>Köyü, </a:t>
              </a:r>
              <a:r>
                <a:rPr lang="tr-TR" sz="2800" dirty="0" smtClean="0">
                  <a:latin typeface="Arial" charset="0"/>
                  <a:cs typeface="Arial" charset="0"/>
                </a:rPr>
                <a:t>Bursa’da yer alan ortak miras eseridir.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6703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smtClean="0"/>
                <a:t>Ortak miras bilim, sanat edebiyat ve düşünce gibi alanlardan oluşur.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4251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Ortak Mirasın Özellikleri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2984777" y="1141199"/>
            <a:ext cx="2924401" cy="4166248"/>
            <a:chOff x="555899" y="1141199"/>
            <a:chExt cx="2924401" cy="4166248"/>
          </a:xfrm>
        </p:grpSpPr>
        <p:grpSp>
          <p:nvGrpSpPr>
            <p:cNvPr id="6" name="Group 48"/>
            <p:cNvGrpSpPr/>
            <p:nvPr/>
          </p:nvGrpSpPr>
          <p:grpSpPr>
            <a:xfrm>
              <a:off x="555899" y="1141199"/>
              <a:ext cx="2924401" cy="4166248"/>
              <a:chOff x="589765" y="1600200"/>
              <a:chExt cx="2924401" cy="4166248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589765" y="2642248"/>
                <a:ext cx="2438400" cy="3124200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71000">
                    <a:srgbClr val="F6F6F6"/>
                  </a:gs>
                  <a:gs pos="44000">
                    <a:srgbClr val="FBFBFB"/>
                  </a:gs>
                  <a:gs pos="0">
                    <a:schemeClr val="bg1"/>
                  </a:gs>
                </a:gsLst>
                <a:lin ang="5400000" scaled="0"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hevron 15"/>
              <p:cNvSpPr/>
              <p:nvPr/>
            </p:nvSpPr>
            <p:spPr>
              <a:xfrm>
                <a:off x="597914" y="1600200"/>
                <a:ext cx="2916252" cy="1017296"/>
              </a:xfrm>
              <a:prstGeom prst="chevron">
                <a:avLst>
                  <a:gd name="adj" fmla="val 49497"/>
                </a:avLst>
              </a:prstGeom>
              <a:solidFill>
                <a:srgbClr val="CC00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Rectangle 122"/>
            <p:cNvSpPr/>
            <p:nvPr/>
          </p:nvSpPr>
          <p:spPr>
            <a:xfrm>
              <a:off x="1117503" y="1358890"/>
              <a:ext cx="1854218" cy="60666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2</a:t>
              </a:r>
              <a:endParaRPr lang="en-US" sz="2400" b="1" dirty="0"/>
            </a:p>
          </p:txBody>
        </p:sp>
        <p:sp>
          <p:nvSpPr>
            <p:cNvPr id="13" name="Rectangle 122"/>
            <p:cNvSpPr/>
            <p:nvPr/>
          </p:nvSpPr>
          <p:spPr>
            <a:xfrm>
              <a:off x="564049" y="2269067"/>
              <a:ext cx="2407672" cy="303838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r-TR" sz="2400" dirty="0" smtClean="0">
                  <a:solidFill>
                    <a:schemeClr val="tx1"/>
                  </a:solidFill>
                </a:rPr>
                <a:t>Oluşumunda </a:t>
              </a:r>
              <a:r>
                <a:rPr lang="tr-TR" sz="2400" dirty="0" smtClean="0">
                  <a:solidFill>
                    <a:schemeClr val="tx1"/>
                  </a:solidFill>
                </a:rPr>
                <a:t>birçok </a:t>
              </a:r>
              <a:r>
                <a:rPr lang="tr-TR" sz="2400" dirty="0" smtClean="0">
                  <a:solidFill>
                    <a:schemeClr val="tx1"/>
                  </a:solidFill>
                </a:rPr>
                <a:t>kişinin katkısı olduğu için bir </a:t>
              </a:r>
              <a:r>
                <a:rPr lang="tr-TR" sz="2400" dirty="0">
                  <a:solidFill>
                    <a:schemeClr val="tx1"/>
                  </a:solidFill>
                </a:rPr>
                <a:t>kişiye veya devlete ait </a:t>
              </a:r>
              <a:r>
                <a:rPr lang="tr-TR" sz="2400" dirty="0" smtClean="0">
                  <a:solidFill>
                    <a:schemeClr val="tx1"/>
                  </a:solidFill>
                </a:rPr>
                <a:t>değil, </a:t>
              </a:r>
              <a:r>
                <a:rPr lang="tr-TR" sz="2400" dirty="0">
                  <a:solidFill>
                    <a:schemeClr val="tx1"/>
                  </a:solidFill>
                </a:rPr>
                <a:t>tüm insanlığa aittir.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5737502" y="1141199"/>
            <a:ext cx="2924401" cy="4166248"/>
            <a:chOff x="555899" y="1141199"/>
            <a:chExt cx="2924401" cy="4166248"/>
          </a:xfrm>
        </p:grpSpPr>
        <p:grpSp>
          <p:nvGrpSpPr>
            <p:cNvPr id="15" name="Group 48"/>
            <p:cNvGrpSpPr/>
            <p:nvPr/>
          </p:nvGrpSpPr>
          <p:grpSpPr>
            <a:xfrm>
              <a:off x="555899" y="1141199"/>
              <a:ext cx="2924401" cy="4166248"/>
              <a:chOff x="589765" y="1600200"/>
              <a:chExt cx="2924401" cy="4166248"/>
            </a:xfrm>
          </p:grpSpPr>
          <p:sp>
            <p:nvSpPr>
              <p:cNvPr id="18" name="Rounded Rectangle 23"/>
              <p:cNvSpPr/>
              <p:nvPr/>
            </p:nvSpPr>
            <p:spPr>
              <a:xfrm>
                <a:off x="589765" y="2642248"/>
                <a:ext cx="2438400" cy="3124200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71000">
                    <a:srgbClr val="F6F6F6"/>
                  </a:gs>
                  <a:gs pos="44000">
                    <a:srgbClr val="FBFBFB"/>
                  </a:gs>
                  <a:gs pos="0">
                    <a:schemeClr val="bg1"/>
                  </a:gs>
                </a:gsLst>
                <a:lin ang="5400000" scaled="0"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hevron 15"/>
              <p:cNvSpPr/>
              <p:nvPr/>
            </p:nvSpPr>
            <p:spPr>
              <a:xfrm>
                <a:off x="597914" y="1600200"/>
                <a:ext cx="2916252" cy="1017296"/>
              </a:xfrm>
              <a:prstGeom prst="chevron">
                <a:avLst>
                  <a:gd name="adj" fmla="val 49497"/>
                </a:avLst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Rectangle 122"/>
            <p:cNvSpPr/>
            <p:nvPr/>
          </p:nvSpPr>
          <p:spPr>
            <a:xfrm>
              <a:off x="1117503" y="1358890"/>
              <a:ext cx="1854218" cy="60666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3</a:t>
              </a:r>
              <a:endParaRPr lang="en-US" sz="2400" b="1" dirty="0"/>
            </a:p>
          </p:txBody>
        </p:sp>
        <p:sp>
          <p:nvSpPr>
            <p:cNvPr id="17" name="Rectangle 122"/>
            <p:cNvSpPr/>
            <p:nvPr/>
          </p:nvSpPr>
          <p:spPr>
            <a:xfrm>
              <a:off x="564049" y="2269067"/>
              <a:ext cx="2407672" cy="303838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r-TR" sz="2400" dirty="0" smtClean="0">
                  <a:solidFill>
                    <a:schemeClr val="tx1"/>
                  </a:solidFill>
                </a:rPr>
                <a:t>Ortak miras herkese ait olduğu için </a:t>
              </a:r>
              <a:r>
                <a:rPr lang="tr-TR" sz="2400" dirty="0" smtClean="0">
                  <a:solidFill>
                    <a:schemeClr val="tx1"/>
                  </a:solidFill>
                </a:rPr>
                <a:t>ortak mirastan </a:t>
              </a:r>
              <a:r>
                <a:rPr lang="tr-TR" sz="2400" dirty="0" smtClean="0">
                  <a:solidFill>
                    <a:schemeClr val="tx1"/>
                  </a:solidFill>
                </a:rPr>
                <a:t>herkes yararlanabilir.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8489580" y="1141199"/>
            <a:ext cx="2924401" cy="4166248"/>
            <a:chOff x="555899" y="1141199"/>
            <a:chExt cx="2924401" cy="4166248"/>
          </a:xfrm>
        </p:grpSpPr>
        <p:grpSp>
          <p:nvGrpSpPr>
            <p:cNvPr id="21" name="Group 48"/>
            <p:cNvGrpSpPr/>
            <p:nvPr/>
          </p:nvGrpSpPr>
          <p:grpSpPr>
            <a:xfrm>
              <a:off x="555899" y="1141199"/>
              <a:ext cx="2924401" cy="4166248"/>
              <a:chOff x="589765" y="1600200"/>
              <a:chExt cx="2924401" cy="4166248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589765" y="2642248"/>
                <a:ext cx="2438400" cy="3124200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71000">
                    <a:srgbClr val="F6F6F6"/>
                  </a:gs>
                  <a:gs pos="44000">
                    <a:srgbClr val="FBFBFB"/>
                  </a:gs>
                  <a:gs pos="0">
                    <a:schemeClr val="bg1"/>
                  </a:gs>
                </a:gsLst>
                <a:lin ang="5400000" scaled="0"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hevron 15"/>
              <p:cNvSpPr/>
              <p:nvPr/>
            </p:nvSpPr>
            <p:spPr>
              <a:xfrm>
                <a:off x="597914" y="1600200"/>
                <a:ext cx="2916252" cy="1017296"/>
              </a:xfrm>
              <a:prstGeom prst="chevron">
                <a:avLst>
                  <a:gd name="adj" fmla="val 49497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Rectangle 122"/>
            <p:cNvSpPr/>
            <p:nvPr/>
          </p:nvSpPr>
          <p:spPr>
            <a:xfrm>
              <a:off x="1117503" y="1358890"/>
              <a:ext cx="1854218" cy="60666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4</a:t>
              </a:r>
              <a:endParaRPr lang="en-US" sz="2400" b="1" dirty="0"/>
            </a:p>
          </p:txBody>
        </p:sp>
        <p:sp>
          <p:nvSpPr>
            <p:cNvPr id="23" name="Rectangle 122"/>
            <p:cNvSpPr/>
            <p:nvPr/>
          </p:nvSpPr>
          <p:spPr>
            <a:xfrm>
              <a:off x="564049" y="2269067"/>
              <a:ext cx="2407672" cy="303838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r-TR" sz="2400" dirty="0" smtClean="0">
                  <a:solidFill>
                    <a:schemeClr val="tx1"/>
                  </a:solidFill>
                </a:rPr>
                <a:t>Ortak mirastan </a:t>
              </a:r>
              <a:r>
                <a:rPr lang="tr-TR" sz="2400" dirty="0" smtClean="0">
                  <a:solidFill>
                    <a:schemeClr val="tx1"/>
                  </a:solidFill>
                </a:rPr>
                <a:t>bizden sonrakilerin </a:t>
              </a:r>
              <a:r>
                <a:rPr lang="tr-TR" sz="2400" dirty="0" smtClean="0">
                  <a:solidFill>
                    <a:schemeClr val="tx1"/>
                  </a:solidFill>
                </a:rPr>
                <a:t>de yararlanabilmesi için korunması gerekmektedir.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118955" y="1141199"/>
            <a:ext cx="2924401" cy="4166248"/>
            <a:chOff x="555899" y="1141199"/>
            <a:chExt cx="2924401" cy="4166248"/>
          </a:xfrm>
        </p:grpSpPr>
        <p:grpSp>
          <p:nvGrpSpPr>
            <p:cNvPr id="27" name="Group 48"/>
            <p:cNvGrpSpPr/>
            <p:nvPr/>
          </p:nvGrpSpPr>
          <p:grpSpPr>
            <a:xfrm>
              <a:off x="555899" y="1141199"/>
              <a:ext cx="2924401" cy="4166248"/>
              <a:chOff x="589765" y="1600200"/>
              <a:chExt cx="2924401" cy="4166248"/>
            </a:xfrm>
          </p:grpSpPr>
          <p:sp>
            <p:nvSpPr>
              <p:cNvPr id="30" name="Rounded Rectangle 23"/>
              <p:cNvSpPr/>
              <p:nvPr/>
            </p:nvSpPr>
            <p:spPr>
              <a:xfrm>
                <a:off x="589765" y="2642248"/>
                <a:ext cx="2438400" cy="3124200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100000">
                    <a:schemeClr val="bg1">
                      <a:lumMod val="85000"/>
                    </a:schemeClr>
                  </a:gs>
                  <a:gs pos="71000">
                    <a:srgbClr val="F6F6F6"/>
                  </a:gs>
                  <a:gs pos="44000">
                    <a:srgbClr val="FBFBFB"/>
                  </a:gs>
                  <a:gs pos="0">
                    <a:schemeClr val="bg1"/>
                  </a:gs>
                </a:gsLst>
                <a:lin ang="5400000" scaled="0"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hevron 15"/>
              <p:cNvSpPr/>
              <p:nvPr/>
            </p:nvSpPr>
            <p:spPr>
              <a:xfrm>
                <a:off x="597914" y="1600200"/>
                <a:ext cx="2916252" cy="1017296"/>
              </a:xfrm>
              <a:prstGeom prst="chevron">
                <a:avLst>
                  <a:gd name="adj" fmla="val 4949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Rectangle 122"/>
            <p:cNvSpPr/>
            <p:nvPr/>
          </p:nvSpPr>
          <p:spPr>
            <a:xfrm>
              <a:off x="1117503" y="1358890"/>
              <a:ext cx="1854218" cy="60666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1</a:t>
              </a:r>
              <a:endParaRPr lang="en-US" sz="2400" b="1" dirty="0"/>
            </a:p>
          </p:txBody>
        </p:sp>
        <p:sp>
          <p:nvSpPr>
            <p:cNvPr id="29" name="Rectangle 122"/>
            <p:cNvSpPr/>
            <p:nvPr/>
          </p:nvSpPr>
          <p:spPr>
            <a:xfrm>
              <a:off x="564049" y="2269067"/>
              <a:ext cx="2407672" cy="303838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tr-TR" sz="2400" dirty="0" smtClean="0">
                  <a:solidFill>
                    <a:schemeClr val="tx1"/>
                  </a:solidFill>
                </a:rPr>
                <a:t>Ortak miras insanlığa ait bilim, sanat, </a:t>
              </a:r>
              <a:r>
                <a:rPr lang="tr-TR" sz="2400" dirty="0" smtClean="0">
                  <a:solidFill>
                    <a:schemeClr val="tx1"/>
                  </a:solidFill>
                </a:rPr>
                <a:t>edebiyat </a:t>
              </a:r>
              <a:r>
                <a:rPr lang="tr-TR" sz="2400" dirty="0" smtClean="0">
                  <a:solidFill>
                    <a:schemeClr val="tx1"/>
                  </a:solidFill>
                </a:rPr>
                <a:t>ve düşünce mirasından oluşur.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25 Yuvarlatılmış Dikdörtgen"/>
          <p:cNvSpPr/>
          <p:nvPr/>
        </p:nvSpPr>
        <p:spPr>
          <a:xfrm flipH="1">
            <a:off x="166914" y="5763268"/>
            <a:ext cx="11887199" cy="916882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0"/>
              </a:spcBef>
            </a:pPr>
            <a:r>
              <a:rPr lang="tr-TR" altLang="tr-TR" sz="2400" b="1" dirty="0" smtClean="0">
                <a:solidFill>
                  <a:schemeClr val="bg1"/>
                </a:solidFill>
              </a:rPr>
              <a:t>Ortak miras eserlerini koruyan uluslararası hangi kuruluş vardır?</a:t>
            </a:r>
            <a:endParaRPr lang="tr-TR" alt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/>
                <a:t>Ortak miras eserlerini korumak için </a:t>
              </a:r>
              <a:r>
                <a:rPr lang="tr-TR" sz="2800" dirty="0" smtClean="0"/>
                <a:t>UNICEF </a:t>
              </a:r>
              <a:r>
                <a:rPr lang="tr-TR" sz="2800" dirty="0"/>
                <a:t>kurulmuştur.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7882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err="1" smtClean="0"/>
                <a:t>Pisa</a:t>
              </a:r>
              <a:r>
                <a:rPr lang="tr-TR" sz="2800" dirty="0" smtClean="0"/>
                <a:t> </a:t>
              </a:r>
              <a:r>
                <a:rPr lang="tr-TR" sz="2800" dirty="0" smtClean="0"/>
                <a:t>Kulesi, </a:t>
              </a:r>
              <a:r>
                <a:rPr lang="tr-TR" sz="2800" dirty="0" smtClean="0"/>
                <a:t>İtalya’da yer alan ortak miras eseridir.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7254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/>
                <a:t>Manavgat </a:t>
              </a:r>
              <a:r>
                <a:rPr lang="tr-TR" sz="2800" dirty="0" smtClean="0"/>
                <a:t>Şelalesi, </a:t>
              </a:r>
              <a:r>
                <a:rPr lang="tr-TR" sz="2800" dirty="0"/>
                <a:t>UNESCO tarafından koruma altına alınan kültürel miras eseridir.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6887582" y="2811877"/>
            <a:ext cx="5623892" cy="4227355"/>
            <a:chOff x="3407317" y="726803"/>
            <a:chExt cx="5623892" cy="4227355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14" name="Yuvarlatılmış Dikdörtgen 13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-366945" y="2811878"/>
            <a:ext cx="5623892" cy="4227355"/>
            <a:chOff x="5295658" y="1080660"/>
            <a:chExt cx="5623892" cy="4227355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3" name="Yuvarlatılmış Dikdörtgen 22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8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25930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852" y="4519035"/>
            <a:ext cx="1255821" cy="10756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4" y="4470863"/>
            <a:ext cx="1304364" cy="1117188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349622" y="787721"/>
            <a:ext cx="11497237" cy="2831008"/>
            <a:chOff x="349622" y="787721"/>
            <a:chExt cx="11497237" cy="2831008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22" y="787721"/>
              <a:ext cx="11497237" cy="2831008"/>
            </a:xfrm>
            <a:prstGeom prst="rect">
              <a:avLst/>
            </a:prstGeom>
          </p:spPr>
        </p:pic>
        <p:sp>
          <p:nvSpPr>
            <p:cNvPr id="12" name="Yuvarlatılmış Dikdörtgen 11"/>
            <p:cNvSpPr/>
            <p:nvPr/>
          </p:nvSpPr>
          <p:spPr>
            <a:xfrm>
              <a:off x="349622" y="862082"/>
              <a:ext cx="11260941" cy="2756647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defRPr/>
              </a:pPr>
              <a:r>
                <a:rPr lang="tr-TR" sz="2800" dirty="0" err="1" smtClean="0"/>
                <a:t>Sidney</a:t>
              </a:r>
              <a:r>
                <a:rPr lang="tr-TR" sz="2800" dirty="0" smtClean="0"/>
                <a:t> Opera Evi ortak miras eserlerindedir.</a:t>
              </a:r>
              <a:endParaRPr lang="tr-TR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1" name="29 Yuvarlatılmış Dikdörtgen">
            <a:hlinkClick r:id="" action="ppaction://hlinkshowjump?jump=nextslide"/>
          </p:cNvPr>
          <p:cNvSpPr/>
          <p:nvPr/>
        </p:nvSpPr>
        <p:spPr>
          <a:xfrm>
            <a:off x="4766494" y="5594646"/>
            <a:ext cx="2768516" cy="1020638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36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-566219" y="2770918"/>
            <a:ext cx="5623892" cy="4227355"/>
            <a:chOff x="3407317" y="726803"/>
            <a:chExt cx="5623892" cy="4227355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317" y="726803"/>
              <a:ext cx="5623892" cy="4227355"/>
            </a:xfrm>
            <a:prstGeom prst="rect">
              <a:avLst/>
            </a:prstGeom>
          </p:spPr>
        </p:pic>
        <p:sp>
          <p:nvSpPr>
            <p:cNvPr id="20" name="Yuvarlatılmış Dikdörtgen 19"/>
            <p:cNvSpPr/>
            <p:nvPr/>
          </p:nvSpPr>
          <p:spPr>
            <a:xfrm>
              <a:off x="5087470" y="255136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800" dirty="0" smtClean="0"/>
                <a:t>TEBRİKLER</a:t>
              </a:r>
              <a:endParaRPr lang="tr-TR" sz="2800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6925592" y="2785206"/>
            <a:ext cx="5623892" cy="4227355"/>
            <a:chOff x="5295658" y="1080660"/>
            <a:chExt cx="5623892" cy="4227355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658" y="1080660"/>
              <a:ext cx="5623892" cy="4227355"/>
            </a:xfrm>
            <a:prstGeom prst="rect">
              <a:avLst/>
            </a:prstGeom>
          </p:spPr>
        </p:pic>
        <p:sp>
          <p:nvSpPr>
            <p:cNvPr id="26" name="Yuvarlatılmış Dikdörtgen 25"/>
            <p:cNvSpPr/>
            <p:nvPr/>
          </p:nvSpPr>
          <p:spPr>
            <a:xfrm>
              <a:off x="7166119" y="2930828"/>
              <a:ext cx="2424202" cy="578224"/>
            </a:xfrm>
            <a:prstGeom prst="roundRect">
              <a:avLst>
                <a:gd name="adj" fmla="val 3984"/>
              </a:avLst>
            </a:prstGeom>
            <a:noFill/>
            <a:ln w="127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2400" dirty="0" smtClean="0"/>
                <a:t>MAALESEF BİLEMEDİNİZ</a:t>
              </a:r>
              <a:endParaRPr lang="tr-TR" sz="2400" dirty="0"/>
            </a:p>
          </p:txBody>
        </p:sp>
      </p:grpSp>
      <p:sp>
        <p:nvSpPr>
          <p:cNvPr id="14" name="Unvan 1"/>
          <p:cNvSpPr>
            <a:spLocks noGrp="1"/>
          </p:cNvSpPr>
          <p:nvPr>
            <p:ph type="title"/>
          </p:nvPr>
        </p:nvSpPr>
        <p:spPr>
          <a:xfrm>
            <a:off x="0" y="45222"/>
            <a:ext cx="12192000" cy="617514"/>
          </a:xfr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/>
          <a:p>
            <a:pPr algn="ctr"/>
            <a:r>
              <a:rPr lang="tr-TR" sz="3200" dirty="0">
                <a:solidFill>
                  <a:schemeClr val="bg1"/>
                </a:solidFill>
              </a:rPr>
              <a:t>Şimdi Sıra Sizde</a:t>
            </a:r>
          </a:p>
        </p:txBody>
      </p:sp>
    </p:spTree>
    <p:extLst>
      <p:ext uri="{BB962C8B-B14F-4D97-AF65-F5344CB8AC3E}">
        <p14:creationId xmlns:p14="http://schemas.microsoft.com/office/powerpoint/2010/main" val="22852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" y="3129997"/>
            <a:ext cx="12192000" cy="3822165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81256" y="742949"/>
            <a:ext cx="12078696" cy="2059816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altLang="tr-TR" sz="2400" b="1" dirty="0" smtClean="0"/>
              <a:t>Türklerin </a:t>
            </a:r>
            <a:r>
              <a:rPr lang="tr-TR" altLang="tr-TR" sz="2400" b="1" dirty="0"/>
              <a:t>ilk yazılı eserlerinden birisi olan Orhun </a:t>
            </a:r>
            <a:r>
              <a:rPr lang="tr-TR" altLang="tr-TR" sz="2400" b="1" dirty="0" smtClean="0"/>
              <a:t>Yazıtları </a:t>
            </a:r>
            <a:r>
              <a:rPr lang="tr-TR" altLang="tr-TR" sz="2400" b="1" dirty="0"/>
              <a:t>günümüzde hangi ülkede bulunmaktadır?</a:t>
            </a:r>
            <a:endParaRPr lang="tr-TR" altLang="tr-TR" b="1" dirty="0"/>
          </a:p>
        </p:txBody>
      </p:sp>
      <p:sp>
        <p:nvSpPr>
          <p:cNvPr id="12" name="Yuvarlatılmış Dikdörtgen 11"/>
          <p:cNvSpPr/>
          <p:nvPr/>
        </p:nvSpPr>
        <p:spPr>
          <a:xfrm>
            <a:off x="1210684" y="3267094"/>
            <a:ext cx="4318746" cy="1630365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/>
              <a:t>Kazakistan</a:t>
            </a:r>
          </a:p>
        </p:txBody>
      </p:sp>
      <p:sp>
        <p:nvSpPr>
          <p:cNvPr id="13" name="Yuvarlatılmış Dikdörtgen 12"/>
          <p:cNvSpPr/>
          <p:nvPr/>
        </p:nvSpPr>
        <p:spPr>
          <a:xfrm>
            <a:off x="7502719" y="3242762"/>
            <a:ext cx="4422068" cy="1654698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tr-TR" altLang="tr-TR" sz="2400" dirty="0" smtClean="0"/>
              <a:t>Çin</a:t>
            </a:r>
            <a:endParaRPr lang="tr-TR" altLang="tr-TR" sz="2400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1203960" y="5224692"/>
            <a:ext cx="4488180" cy="1554414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Türkiye</a:t>
            </a:r>
            <a:endParaRPr lang="tr-TR" altLang="tr-TR" sz="2400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7391199" y="5224692"/>
            <a:ext cx="4533587" cy="1735733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smtClean="0"/>
              <a:t>Moğolistan</a:t>
            </a:r>
            <a:endParaRPr lang="tr-TR" altLang="tr-TR" sz="2400" dirty="0"/>
          </a:p>
        </p:txBody>
      </p:sp>
      <p:sp>
        <p:nvSpPr>
          <p:cNvPr id="16" name="29 Yuvarlatılmış Dikdörtgen">
            <a:hlinkClick r:id="" action="ppaction://hlinkshowjump?jump=nextslide"/>
          </p:cNvPr>
          <p:cNvSpPr/>
          <p:nvPr/>
        </p:nvSpPr>
        <p:spPr>
          <a:xfrm>
            <a:off x="5497320" y="6452688"/>
            <a:ext cx="1998226" cy="438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24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 rot="20629666">
            <a:off x="6453572" y="333939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0" name="Yuvarlatılmış Dikdörtgen 19"/>
          <p:cNvSpPr/>
          <p:nvPr/>
        </p:nvSpPr>
        <p:spPr>
          <a:xfrm rot="20629666">
            <a:off x="190948" y="5354088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203862"/>
            <a:ext cx="1255821" cy="1075611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3011" y="3234499"/>
            <a:ext cx="1255821" cy="1075611"/>
          </a:xfrm>
          <a:prstGeom prst="rect">
            <a:avLst/>
          </a:prstGeom>
        </p:spPr>
      </p:pic>
      <p:sp>
        <p:nvSpPr>
          <p:cNvPr id="21" name="Unvan 1"/>
          <p:cNvSpPr txBox="1">
            <a:spLocks/>
          </p:cNvSpPr>
          <p:nvPr/>
        </p:nvSpPr>
        <p:spPr>
          <a:xfrm>
            <a:off x="0" y="45222"/>
            <a:ext cx="121920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chemeClr val="bg1"/>
                </a:solidFill>
              </a:rPr>
              <a:t>Hangisi Çöz Bakalım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22" name="Yuvarlatılmış Dikdörtgen 21"/>
          <p:cNvSpPr/>
          <p:nvPr/>
        </p:nvSpPr>
        <p:spPr>
          <a:xfrm rot="20629666">
            <a:off x="151279" y="328512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Yuvarlatılmış Dikdörtgen 22"/>
          <p:cNvSpPr/>
          <p:nvPr/>
        </p:nvSpPr>
        <p:spPr>
          <a:xfrm rot="20629666">
            <a:off x="6535942" y="5371069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1" y="4922669"/>
            <a:ext cx="1304364" cy="111718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714" y="3227407"/>
            <a:ext cx="1255821" cy="1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" y="3129997"/>
            <a:ext cx="12192000" cy="3822165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81256" y="742949"/>
            <a:ext cx="12078696" cy="2059816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 smtClean="0"/>
              <a:t>Bir </a:t>
            </a:r>
            <a:r>
              <a:rPr lang="tr-TR" altLang="tr-TR" sz="2400" b="1" dirty="0"/>
              <a:t>tur şirketi </a:t>
            </a:r>
            <a:r>
              <a:rPr lang="tr-TR" altLang="tr-TR" sz="2400" b="1" dirty="0" smtClean="0"/>
              <a:t>ile </a:t>
            </a:r>
            <a:r>
              <a:rPr lang="tr-TR" altLang="tr-TR" sz="2400" b="1" dirty="0"/>
              <a:t>Fransa, İtalya ve ABD’ye giden bir kişi bu gezisinde </a:t>
            </a:r>
            <a:r>
              <a:rPr lang="tr-TR" altLang="tr-TR" sz="2400" b="1" dirty="0" smtClean="0"/>
              <a:t>aşağıdakilerden hangisini </a:t>
            </a:r>
            <a:r>
              <a:rPr lang="tr-TR" altLang="tr-TR" sz="2400" b="1" u="sng" dirty="0"/>
              <a:t>görmemiştir</a:t>
            </a:r>
            <a:r>
              <a:rPr lang="tr-TR" altLang="tr-TR" sz="2400" b="1" dirty="0"/>
              <a:t>?</a:t>
            </a:r>
            <a:endParaRPr lang="tr-TR" altLang="tr-TR" dirty="0"/>
          </a:p>
        </p:txBody>
      </p:sp>
      <p:sp>
        <p:nvSpPr>
          <p:cNvPr id="12" name="Yuvarlatılmış Dikdörtgen 11"/>
          <p:cNvSpPr/>
          <p:nvPr/>
        </p:nvSpPr>
        <p:spPr>
          <a:xfrm>
            <a:off x="1210684" y="3249677"/>
            <a:ext cx="4318746" cy="1483660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err="1"/>
              <a:t>Eyfel</a:t>
            </a:r>
            <a:r>
              <a:rPr lang="tr-TR" altLang="tr-TR" sz="2400" dirty="0"/>
              <a:t> Kulesi</a:t>
            </a:r>
          </a:p>
        </p:txBody>
      </p:sp>
      <p:sp>
        <p:nvSpPr>
          <p:cNvPr id="13" name="Yuvarlatılmış Dikdörtgen 12"/>
          <p:cNvSpPr/>
          <p:nvPr/>
        </p:nvSpPr>
        <p:spPr>
          <a:xfrm>
            <a:off x="7502719" y="3242762"/>
            <a:ext cx="4422068" cy="1654698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err="1" smtClean="0"/>
              <a:t>Pisa</a:t>
            </a:r>
            <a:r>
              <a:rPr lang="tr-TR" altLang="tr-TR" sz="2400" dirty="0" smtClean="0"/>
              <a:t> Kulesi</a:t>
            </a:r>
            <a:endParaRPr lang="tr-TR" altLang="tr-TR" sz="2400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1203960" y="5224692"/>
            <a:ext cx="4488180" cy="1554414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altLang="tr-TR" sz="2400" dirty="0" err="1" smtClean="0"/>
              <a:t>Kukul</a:t>
            </a:r>
            <a:r>
              <a:rPr lang="tr-TR" altLang="tr-TR" sz="2400" dirty="0" err="1"/>
              <a:t>k</a:t>
            </a:r>
            <a:r>
              <a:rPr lang="tr-TR" altLang="tr-TR" sz="2400" dirty="0" err="1" smtClean="0"/>
              <a:t>an</a:t>
            </a:r>
            <a:r>
              <a:rPr lang="tr-TR" altLang="tr-TR" sz="2400" dirty="0" smtClean="0"/>
              <a:t> </a:t>
            </a:r>
            <a:r>
              <a:rPr lang="tr-TR" altLang="tr-TR" sz="2400" dirty="0" smtClean="0"/>
              <a:t>Kulesi</a:t>
            </a:r>
            <a:endParaRPr lang="tr-TR" altLang="tr-TR" sz="2400" dirty="0"/>
          </a:p>
        </p:txBody>
      </p:sp>
      <p:sp>
        <p:nvSpPr>
          <p:cNvPr id="15" name="Yuvarlatılmış Dikdörtgen 14"/>
          <p:cNvSpPr/>
          <p:nvPr/>
        </p:nvSpPr>
        <p:spPr>
          <a:xfrm>
            <a:off x="7391199" y="5224692"/>
            <a:ext cx="4533587" cy="1735733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 dirty="0" smtClean="0"/>
              <a:t>Özgürlük Anıtı</a:t>
            </a:r>
            <a:endParaRPr lang="tr-TR" altLang="tr-TR" sz="2400" dirty="0">
              <a:solidFill>
                <a:srgbClr val="000000"/>
              </a:solidFill>
            </a:endParaRPr>
          </a:p>
        </p:txBody>
      </p:sp>
      <p:sp>
        <p:nvSpPr>
          <p:cNvPr id="16" name="29 Yuvarlatılmış Dikdörtgen">
            <a:hlinkClick r:id="" action="ppaction://hlinkshowjump?jump=nextslide"/>
          </p:cNvPr>
          <p:cNvSpPr/>
          <p:nvPr/>
        </p:nvSpPr>
        <p:spPr>
          <a:xfrm>
            <a:off x="5497320" y="6452688"/>
            <a:ext cx="1998226" cy="438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dirty="0" smtClean="0">
                <a:solidFill>
                  <a:srgbClr val="000000"/>
                </a:solidFill>
                <a:latin typeface="matemitoo" panose="020B0500000000000000" pitchFamily="34" charset="-94"/>
              </a:rPr>
              <a:t>YENİ SORU</a:t>
            </a:r>
            <a:endParaRPr lang="tr-TR" sz="2400" dirty="0">
              <a:solidFill>
                <a:srgbClr val="000000"/>
              </a:solidFill>
              <a:latin typeface="matemitoo" panose="020B0500000000000000" pitchFamily="34" charset="-9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 rot="20629666">
            <a:off x="6518730" y="5257566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0" name="Yuvarlatılmış Dikdörtgen 19"/>
          <p:cNvSpPr/>
          <p:nvPr/>
        </p:nvSpPr>
        <p:spPr>
          <a:xfrm rot="20629666">
            <a:off x="6428070" y="337023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0477" y="3212825"/>
            <a:ext cx="1255821" cy="1075611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39443" y="5177008"/>
            <a:ext cx="1255821" cy="1075611"/>
          </a:xfrm>
          <a:prstGeom prst="rect">
            <a:avLst/>
          </a:prstGeom>
        </p:spPr>
      </p:pic>
      <p:sp>
        <p:nvSpPr>
          <p:cNvPr id="21" name="Unvan 1"/>
          <p:cNvSpPr txBox="1">
            <a:spLocks/>
          </p:cNvSpPr>
          <p:nvPr/>
        </p:nvSpPr>
        <p:spPr>
          <a:xfrm>
            <a:off x="0" y="45222"/>
            <a:ext cx="121920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chemeClr val="bg1"/>
                </a:solidFill>
              </a:rPr>
              <a:t>Hangisi Çöz Bakalım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22" name="Yuvarlatılmış Dikdörtgen 21"/>
          <p:cNvSpPr/>
          <p:nvPr/>
        </p:nvSpPr>
        <p:spPr>
          <a:xfrm rot="20629666">
            <a:off x="151279" y="3285120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endParaRPr lang="tr-TR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Yuvarlatılmış Dikdörtgen 22"/>
          <p:cNvSpPr/>
          <p:nvPr/>
        </p:nvSpPr>
        <p:spPr>
          <a:xfrm rot="20629666">
            <a:off x="183177" y="5296985"/>
            <a:ext cx="600636" cy="573741"/>
          </a:xfrm>
          <a:prstGeom prst="roundRect">
            <a:avLst>
              <a:gd name="adj" fmla="val 3984"/>
            </a:avLst>
          </a:prstGeom>
          <a:noFill/>
          <a:ln w="127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0" y="4884711"/>
            <a:ext cx="1304364" cy="1117188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714" y="3227407"/>
            <a:ext cx="1255821" cy="1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öt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899886"/>
            <a:ext cx="11745686" cy="570411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t" anchorCtr="0"/>
          <a:lstStyle/>
          <a:p>
            <a:r>
              <a:rPr lang="tr-TR" altLang="tr-TR" sz="2400" dirty="0"/>
              <a:t>20. yüzyılın en ünlü yapılarından biri olan Sydney (</a:t>
            </a:r>
            <a:r>
              <a:rPr lang="tr-TR" altLang="tr-TR" sz="2400" dirty="0" err="1"/>
              <a:t>Sidney</a:t>
            </a:r>
            <a:r>
              <a:rPr lang="tr-TR" altLang="tr-TR" sz="2400" dirty="0"/>
              <a:t>) Opera Evi, ilginç mimarisiyle </a:t>
            </a:r>
            <a:r>
              <a:rPr lang="nb-NO" altLang="tr-TR" sz="2400" dirty="0"/>
              <a:t>operaya ilgi duymayanları bile kendisine</a:t>
            </a:r>
            <a:r>
              <a:rPr lang="tr-TR" altLang="tr-TR" sz="2400" dirty="0"/>
              <a:t> çekmeyi başarmıştır.</a:t>
            </a:r>
          </a:p>
          <a:p>
            <a:r>
              <a:rPr lang="tr-TR" altLang="tr-TR" sz="2400" b="1" dirty="0"/>
              <a:t>Hakkında bilgi verilerek tanıtılan ortak miras ögesi, aşağıdaki ülkelerin hangisindedir?</a:t>
            </a:r>
          </a:p>
          <a:p>
            <a:endParaRPr lang="tr-TR" sz="2400" b="1" dirty="0"/>
          </a:p>
          <a:p>
            <a:endParaRPr lang="tr-TR" sz="2400" b="1" dirty="0" smtClean="0"/>
          </a:p>
          <a:p>
            <a:endParaRPr lang="tr-TR" sz="2400" b="1" dirty="0"/>
          </a:p>
          <a:p>
            <a:r>
              <a:rPr lang="tr-TR" sz="2400" dirty="0" smtClean="0"/>
              <a:t>A) </a:t>
            </a:r>
            <a:r>
              <a:rPr lang="tr-TR" sz="2400" dirty="0" smtClean="0"/>
              <a:t>İtalya</a:t>
            </a:r>
            <a:endParaRPr lang="tr-TR" sz="2400" dirty="0" smtClean="0"/>
          </a:p>
          <a:p>
            <a:r>
              <a:rPr lang="tr-TR" sz="2400" dirty="0" smtClean="0"/>
              <a:t>B) </a:t>
            </a:r>
            <a:r>
              <a:rPr lang="tr-TR" sz="2400" dirty="0" smtClean="0"/>
              <a:t>Avustralya</a:t>
            </a:r>
            <a:endParaRPr lang="tr-TR" sz="2400" dirty="0" smtClean="0"/>
          </a:p>
          <a:p>
            <a:r>
              <a:rPr lang="tr-TR" sz="2400" dirty="0" smtClean="0"/>
              <a:t>C</a:t>
            </a:r>
            <a:r>
              <a:rPr lang="tr-TR" sz="2400" dirty="0"/>
              <a:t>) </a:t>
            </a:r>
            <a:r>
              <a:rPr lang="tr-TR" sz="2400" dirty="0" smtClean="0"/>
              <a:t>Almanya</a:t>
            </a:r>
            <a:endParaRPr lang="tr-TR" sz="2400" dirty="0" smtClean="0"/>
          </a:p>
          <a:p>
            <a:r>
              <a:rPr lang="tr-TR" sz="2400" dirty="0" smtClean="0"/>
              <a:t>D</a:t>
            </a:r>
            <a:r>
              <a:rPr lang="tr-TR" sz="2400" dirty="0"/>
              <a:t>) </a:t>
            </a:r>
            <a:r>
              <a:rPr lang="tr-TR" sz="2400" dirty="0" smtClean="0"/>
              <a:t>Hindistan</a:t>
            </a:r>
            <a:endParaRPr lang="tr-TR" altLang="tr-TR" sz="2400" b="1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1828800" cy="4111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DPY 2014</a:t>
            </a:r>
            <a:endParaRPr lang="tr-TR" sz="2400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94929"/>
            <a:ext cx="4587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1552074" y="45222"/>
            <a:ext cx="8398042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Çıkmış Sorular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899886"/>
            <a:ext cx="11745686" cy="570411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t" anchorCtr="0"/>
          <a:lstStyle/>
          <a:p>
            <a:pPr>
              <a:spcBef>
                <a:spcPct val="0"/>
              </a:spcBef>
            </a:pPr>
            <a:r>
              <a:rPr lang="tr-TR" altLang="tr-TR" sz="2400" dirty="0"/>
              <a:t>I- </a:t>
            </a:r>
            <a:r>
              <a:rPr lang="tr-TR" altLang="tr-TR" sz="2400" dirty="0" smtClean="0"/>
              <a:t>  İskenderiye </a:t>
            </a:r>
            <a:r>
              <a:rPr lang="tr-TR" altLang="tr-TR" sz="2400" dirty="0"/>
              <a:t>Feneri</a:t>
            </a:r>
          </a:p>
          <a:p>
            <a:pPr>
              <a:spcBef>
                <a:spcPct val="0"/>
              </a:spcBef>
            </a:pPr>
            <a:r>
              <a:rPr lang="tr-TR" altLang="tr-TR" sz="2400" dirty="0"/>
              <a:t>II- </a:t>
            </a:r>
            <a:r>
              <a:rPr lang="tr-TR" altLang="tr-TR" sz="2400" dirty="0" smtClean="0"/>
              <a:t> Artemis </a:t>
            </a:r>
            <a:r>
              <a:rPr lang="tr-TR" altLang="tr-TR" sz="2400" dirty="0"/>
              <a:t>Tapınağı</a:t>
            </a:r>
          </a:p>
          <a:p>
            <a:pPr>
              <a:spcBef>
                <a:spcPct val="0"/>
              </a:spcBef>
            </a:pPr>
            <a:r>
              <a:rPr lang="tr-TR" altLang="tr-TR" sz="2400" dirty="0"/>
              <a:t>III- Rodos Heykeli</a:t>
            </a:r>
          </a:p>
          <a:p>
            <a:pPr>
              <a:spcBef>
                <a:spcPct val="0"/>
              </a:spcBef>
            </a:pPr>
            <a:r>
              <a:rPr lang="tr-TR" altLang="tr-TR" sz="2400" dirty="0"/>
              <a:t>IV- </a:t>
            </a:r>
            <a:r>
              <a:rPr lang="tr-TR" altLang="tr-TR" sz="2400" dirty="0" err="1"/>
              <a:t>Mausoleum</a:t>
            </a:r>
            <a:r>
              <a:rPr lang="tr-TR" altLang="tr-TR" sz="2400" dirty="0"/>
              <a:t> (Mozole)</a:t>
            </a:r>
          </a:p>
          <a:p>
            <a:pPr>
              <a:spcBef>
                <a:spcPct val="0"/>
              </a:spcBef>
            </a:pPr>
            <a:r>
              <a:rPr lang="tr-TR" altLang="tr-TR" sz="2400" b="1" dirty="0"/>
              <a:t>Yukarıda verilen ve “Dünya’nın Yedi Harikası” olarak kabul edilen eserlerden hangileri bugün Türkiye’de bulunmaktadır?</a:t>
            </a:r>
          </a:p>
          <a:p>
            <a:endParaRPr lang="tr-TR" sz="2400" b="1" dirty="0"/>
          </a:p>
          <a:p>
            <a:r>
              <a:rPr lang="tr-TR" sz="2400" dirty="0" smtClean="0"/>
              <a:t>A) </a:t>
            </a:r>
            <a:r>
              <a:rPr lang="tr-TR" sz="2400" dirty="0" smtClean="0"/>
              <a:t>Yalnız II</a:t>
            </a:r>
            <a:endParaRPr lang="tr-TR" sz="2400" dirty="0" smtClean="0"/>
          </a:p>
          <a:p>
            <a:r>
              <a:rPr lang="tr-TR" sz="2400" dirty="0" smtClean="0"/>
              <a:t>B) </a:t>
            </a:r>
            <a:r>
              <a:rPr lang="tr-TR" sz="2400" dirty="0" smtClean="0"/>
              <a:t>I ve II</a:t>
            </a:r>
            <a:endParaRPr lang="tr-TR" sz="2400" dirty="0" smtClean="0"/>
          </a:p>
          <a:p>
            <a:r>
              <a:rPr lang="tr-TR" sz="2400" dirty="0" smtClean="0"/>
              <a:t>C</a:t>
            </a:r>
            <a:r>
              <a:rPr lang="tr-TR" sz="2400" dirty="0"/>
              <a:t>) </a:t>
            </a:r>
            <a:r>
              <a:rPr lang="tr-TR" sz="2400" dirty="0" smtClean="0"/>
              <a:t>II ve IV</a:t>
            </a:r>
            <a:endParaRPr lang="tr-TR" sz="2400" dirty="0" smtClean="0"/>
          </a:p>
          <a:p>
            <a:r>
              <a:rPr lang="tr-TR" sz="2400" dirty="0" smtClean="0"/>
              <a:t>D</a:t>
            </a:r>
            <a:r>
              <a:rPr lang="tr-TR" sz="2400" dirty="0"/>
              <a:t>) </a:t>
            </a:r>
            <a:r>
              <a:rPr lang="tr-TR" sz="2400" dirty="0"/>
              <a:t>I, III ve IV</a:t>
            </a:r>
            <a:endParaRPr lang="tr-TR" sz="240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1828800" cy="4111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DPY </a:t>
            </a:r>
            <a:r>
              <a:rPr lang="tr-T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2008</a:t>
            </a:r>
            <a:endParaRPr lang="tr-TR" sz="2400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73098"/>
            <a:ext cx="4587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van 1"/>
          <p:cNvSpPr txBox="1">
            <a:spLocks/>
          </p:cNvSpPr>
          <p:nvPr/>
        </p:nvSpPr>
        <p:spPr>
          <a:xfrm>
            <a:off x="1552074" y="45222"/>
            <a:ext cx="8398042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Çıkmış Sorular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5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Babanın çocuklarına bıraktığı eşya ve mallara ne </a:t>
            </a:r>
            <a:r>
              <a:rPr lang="tr-TR" altLang="tr-TR" sz="2400" b="1" dirty="0" smtClean="0"/>
              <a:t>denir?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smtClean="0"/>
              <a:t>Miras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217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Geçmişten günümüze kadar gelen doğal güzelliklere</a:t>
            </a:r>
            <a:r>
              <a:rPr lang="tr-TR" altLang="tr-TR" sz="2400" b="1" dirty="0" smtClean="0"/>
              <a:t>, tarihi </a:t>
            </a:r>
            <a:r>
              <a:rPr lang="tr-TR" altLang="tr-TR" sz="2400" b="1" dirty="0"/>
              <a:t>yapılara ne </a:t>
            </a:r>
            <a:r>
              <a:rPr lang="tr-TR" altLang="tr-TR" sz="2400" b="1" dirty="0" smtClean="0"/>
              <a:t>denir?</a:t>
            </a:r>
            <a:r>
              <a:rPr lang="tr-TR" altLang="tr-TR" sz="2400" b="1" dirty="0">
                <a:solidFill>
                  <a:schemeClr val="bg1"/>
                </a:solidFill>
              </a:rPr>
              <a:t/>
            </a:r>
            <a:br>
              <a:rPr lang="tr-TR" altLang="tr-TR" sz="2400" b="1" dirty="0">
                <a:solidFill>
                  <a:schemeClr val="bg1"/>
                </a:solidFill>
              </a:rPr>
            </a:b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smtClean="0"/>
              <a:t>Ortak </a:t>
            </a:r>
            <a:r>
              <a:rPr lang="tr-TR" sz="2400" b="1" dirty="0" smtClean="0"/>
              <a:t>miras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6960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UNESCO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11" name="Picture 17" descr="une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4236" y="940377"/>
            <a:ext cx="2794000" cy="2187575"/>
          </a:xfrm>
          <a:prstGeom prst="rect">
            <a:avLst/>
          </a:prstGeom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2136" y="3183372"/>
            <a:ext cx="8458200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6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 smtClean="0"/>
                <a:t>UNESCO</a:t>
              </a:r>
              <a:endParaRPr lang="en-US" sz="2400" b="1" dirty="0"/>
            </a:p>
          </p:txBody>
        </p:sp>
        <p:sp>
          <p:nvSpPr>
            <p:cNvPr id="17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altLang="tr-TR" sz="2400" dirty="0">
                  <a:solidFill>
                    <a:schemeClr val="tx1"/>
                  </a:solidFill>
                </a:rPr>
                <a:t>Birleşmiş Milletlere bağlı olarak 1946 yılında </a:t>
              </a:r>
              <a:r>
                <a:rPr lang="tr-TR" altLang="tr-TR" sz="2400" dirty="0" smtClean="0">
                  <a:solidFill>
                    <a:schemeClr val="tx1"/>
                  </a:solidFill>
                </a:rPr>
                <a:t>kurulan </a:t>
              </a:r>
              <a:r>
                <a:rPr lang="tr-TR" altLang="tr-TR" sz="2400" dirty="0">
                  <a:solidFill>
                    <a:schemeClr val="tx1"/>
                  </a:solidFill>
                </a:rPr>
                <a:t>"Eğitim, Bilim ve Kültür </a:t>
              </a:r>
              <a:r>
                <a:rPr lang="tr-TR" altLang="tr-TR" sz="2400" dirty="0" err="1" smtClean="0">
                  <a:solidFill>
                    <a:schemeClr val="tx1"/>
                  </a:solidFill>
                </a:rPr>
                <a:t>Teşkilatı"nın</a:t>
              </a:r>
              <a:r>
                <a:rPr lang="tr-TR" altLang="tr-TR" sz="2400" dirty="0" smtClean="0">
                  <a:solidFill>
                    <a:schemeClr val="tx1"/>
                  </a:solidFill>
                </a:rPr>
                <a:t> kısa adıdır.  </a:t>
              </a:r>
              <a:r>
                <a:rPr lang="tr-TR" altLang="tr-TR" sz="2400" dirty="0">
                  <a:solidFill>
                    <a:schemeClr val="tx1"/>
                  </a:solidFill>
                </a:rPr>
                <a:t>Ortak mirasa ait olan eserleri korumaya çalışmaktadır</a:t>
              </a:r>
              <a:r>
                <a:rPr lang="tr-TR" altLang="tr-TR" sz="2400" dirty="0" smtClean="0">
                  <a:solidFill>
                    <a:schemeClr val="tx1"/>
                  </a:solidFill>
                </a:rPr>
                <a:t>. 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 rot="20575922">
            <a:off x="214463" y="1558652"/>
            <a:ext cx="5442093" cy="2278010"/>
            <a:chOff x="7207847" y="943876"/>
            <a:chExt cx="4694749" cy="6649229"/>
          </a:xfrm>
        </p:grpSpPr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07847" y="943876"/>
              <a:ext cx="4694749" cy="6649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Dikdörtgen 19"/>
            <p:cNvSpPr/>
            <p:nvPr/>
          </p:nvSpPr>
          <p:spPr>
            <a:xfrm>
              <a:off x="7464871" y="1132198"/>
              <a:ext cx="4236316" cy="5659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b="1" dirty="0" smtClean="0">
                  <a:solidFill>
                    <a:srgbClr val="C00000"/>
                  </a:solidFill>
                </a:rPr>
                <a:t>                !!!!UYARI!!!</a:t>
              </a:r>
            </a:p>
            <a:p>
              <a:pPr algn="ctr">
                <a:spcBef>
                  <a:spcPct val="0"/>
                </a:spcBef>
              </a:pPr>
              <a:r>
                <a:rPr lang="tr-TR" altLang="tr-TR" sz="2400" dirty="0"/>
                <a:t>UNESCO ortak miras eserlerini korumak için sözleşme </a:t>
              </a:r>
              <a:r>
                <a:rPr lang="tr-TR" altLang="tr-TR" sz="2400" dirty="0" smtClean="0"/>
                <a:t>hazırlamış ve ülkemiz de bu sözleşmeyi 1982’de kabul </a:t>
              </a:r>
              <a:r>
                <a:rPr lang="tr-TR" altLang="tr-TR" sz="2400" dirty="0" smtClean="0"/>
                <a:t>etmiştir</a:t>
              </a:r>
              <a:r>
                <a:rPr lang="tr-TR" altLang="tr-TR" sz="2400" dirty="0" smtClean="0"/>
                <a:t>.</a:t>
              </a:r>
              <a:endParaRPr lang="tr-TR" sz="2400" dirty="0">
                <a:latin typeface="+mj-lt"/>
              </a:endParaRPr>
            </a:p>
          </p:txBody>
        </p:sp>
      </p:grpSp>
      <p:sp>
        <p:nvSpPr>
          <p:cNvPr id="21" name="25 Yuvarlatılmış Dikdörtgen"/>
          <p:cNvSpPr/>
          <p:nvPr/>
        </p:nvSpPr>
        <p:spPr>
          <a:xfrm flipH="1">
            <a:off x="144009" y="5861815"/>
            <a:ext cx="11887199" cy="916882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0"/>
              </a:spcBef>
            </a:pPr>
            <a:r>
              <a:rPr lang="tr-TR" altLang="tr-TR" sz="2400" b="1" dirty="0" smtClean="0">
                <a:solidFill>
                  <a:schemeClr val="bg1"/>
                </a:solidFill>
              </a:rPr>
              <a:t>Ülkemizde UNESCO tarafından koruma altına alınan yerler hangileridir?</a:t>
            </a:r>
            <a:endParaRPr lang="tr-TR" alt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9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Hierapolis Antik </a:t>
            </a:r>
            <a:r>
              <a:rPr lang="tr-TR" altLang="tr-TR" sz="2400" b="1" dirty="0" smtClean="0"/>
              <a:t>Kenti hangi </a:t>
            </a:r>
            <a:r>
              <a:rPr lang="tr-TR" altLang="tr-TR" sz="2400" b="1" dirty="0" smtClean="0"/>
              <a:t>şehrimizdedir</a:t>
            </a:r>
            <a:r>
              <a:rPr lang="tr-TR" altLang="tr-TR" sz="2400" b="1" dirty="0"/>
              <a:t>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smtClean="0"/>
              <a:t>Denizli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939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Fransa’daki </a:t>
            </a:r>
            <a:r>
              <a:rPr lang="tr-TR" altLang="tr-TR" sz="2400" b="1" dirty="0" smtClean="0"/>
              <a:t>dünyanın </a:t>
            </a:r>
            <a:r>
              <a:rPr lang="tr-TR" altLang="tr-TR" sz="2400" b="1" dirty="0"/>
              <a:t>yedi harikasından biri kabul edilen eser hangisidir?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err="1" smtClean="0"/>
              <a:t>Eyfel</a:t>
            </a:r>
            <a:r>
              <a:rPr lang="tr-TR" sz="2400" b="1" dirty="0" smtClean="0"/>
              <a:t> Kulesi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311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İtalya’daki eğik kulesi ile meşhur olan ortak miras eseri nedir?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err="1" smtClean="0"/>
              <a:t>Pisa</a:t>
            </a:r>
            <a:r>
              <a:rPr lang="tr-TR" sz="2400" b="1" dirty="0" smtClean="0"/>
              <a:t> Kulesi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861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5905" y="248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KİM BİLECEK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292958"/>
            <a:ext cx="11796905" cy="24975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54212" y="1142648"/>
            <a:ext cx="8927756" cy="272397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altLang="tr-TR" sz="2400" b="1" dirty="0"/>
              <a:t>Dünyadaki ortak miras varlıklarını koruyan örgüt hangisidir?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95" y="5071985"/>
            <a:ext cx="7336680" cy="163916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61037" y="5115697"/>
            <a:ext cx="5634681" cy="1595454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6731" tIns="86731" rIns="86731" bIns="86731" anchor="ctr"/>
          <a:lstStyle/>
          <a:p>
            <a:pPr algn="ctr">
              <a:spcBef>
                <a:spcPct val="0"/>
              </a:spcBef>
            </a:pPr>
            <a:r>
              <a:rPr lang="tr-TR" sz="2400" b="1" dirty="0" smtClean="0"/>
              <a:t>UNESCO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26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m_making_study_notes_hg_wht_1488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3333750" cy="3333750"/>
          </a:xfrm>
          <a:prstGeom prst="rect">
            <a:avLst/>
          </a:prstGeom>
          <a:noFill/>
        </p:spPr>
      </p:pic>
      <p:sp>
        <p:nvSpPr>
          <p:cNvPr id="3" name="AutoShape 3" descr="girl_homework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tr-TR"/>
          </a:p>
        </p:txBody>
      </p:sp>
      <p:pic>
        <p:nvPicPr>
          <p:cNvPr id="4" name="Picture 4" descr="girl_homewor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91200" y="1371600"/>
            <a:ext cx="2971800" cy="2433638"/>
          </a:xfrm>
          <a:prstGeom prst="rect">
            <a:avLst/>
          </a:prstGeom>
          <a:noFill/>
        </p:spPr>
      </p:pic>
      <p:sp>
        <p:nvSpPr>
          <p:cNvPr id="6" name="12 Yuvarlatılmış Çapraz Köşeli Dikdörtgen"/>
          <p:cNvSpPr/>
          <p:nvPr/>
        </p:nvSpPr>
        <p:spPr>
          <a:xfrm>
            <a:off x="282967" y="4488527"/>
            <a:ext cx="11560690" cy="2007870"/>
          </a:xfrm>
          <a:prstGeom prst="round2DiagRect">
            <a:avLst/>
          </a:prstGeom>
          <a:solidFill>
            <a:srgbClr val="C00000"/>
          </a:solidFill>
          <a:ln w="38100">
            <a:gradFill flip="none" rotWithShape="1">
              <a:gsLst>
                <a:gs pos="0">
                  <a:srgbClr val="000082"/>
                </a:gs>
                <a:gs pos="0">
                  <a:schemeClr val="accent6">
                    <a:lumMod val="75000"/>
                  </a:schemeClr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Tx/>
              <a:buChar char="•"/>
              <a:defRPr/>
            </a:pPr>
            <a:r>
              <a:rPr lang="tr-TR" sz="2400" smtClean="0">
                <a:solidFill>
                  <a:schemeClr val="bg1"/>
                </a:solidFill>
              </a:rPr>
              <a:t>Ünite değerlendirmesini yapınız.</a:t>
            </a:r>
            <a:endParaRPr lang="tr-TR" sz="2400" dirty="0" smtClean="0">
              <a:solidFill>
                <a:schemeClr val="bg1"/>
              </a:solidFill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51510" y="45222"/>
            <a:ext cx="9944100" cy="617514"/>
          </a:xfrm>
          <a:prstGeom prst="rect">
            <a:avLst/>
          </a:prstGeom>
          <a:noFill/>
          <a:ln>
            <a:noFill/>
          </a:ln>
          <a:effectLst>
            <a:outerShdw blurRad="50800" dist="114300" dir="17040000" sx="113000" sy="113000" algn="bl" rotWithShape="0">
              <a:schemeClr val="accent2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perspectiveFront"/>
              <a:lightRig rig="threePt" dir="t"/>
            </a:scene3d>
            <a:sp3d extrusionH="57150" prstMaterial="dkEdge">
              <a:bevelT w="82550" h="38100" prst="coolSlant"/>
              <a:bevelB h="25400" prst="softRound"/>
              <a:extrusionClr>
                <a:srgbClr val="FF0000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Gelecek Derse Hazırlanalım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02" y="705818"/>
            <a:ext cx="11021898" cy="6199818"/>
          </a:xfrm>
          <a:prstGeom prst="rect">
            <a:avLst/>
          </a:prstGeom>
        </p:spPr>
      </p:pic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25 Yuvarlatılmış Dikdörtgen"/>
          <p:cNvSpPr/>
          <p:nvPr/>
        </p:nvSpPr>
        <p:spPr>
          <a:xfrm flipH="1">
            <a:off x="166914" y="5763268"/>
            <a:ext cx="11887199" cy="916882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0"/>
              </a:spcBef>
            </a:pPr>
            <a:r>
              <a:rPr lang="tr-TR" altLang="tr-TR" sz="2400" b="1" dirty="0" smtClean="0">
                <a:solidFill>
                  <a:schemeClr val="bg1"/>
                </a:solidFill>
              </a:rPr>
              <a:t>Bunlardan hangilerini gördünüz?</a:t>
            </a:r>
            <a:endParaRPr lang="tr-TR" altLang="tr-T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4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20" y="803564"/>
            <a:ext cx="619125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/>
                <a:t> </a:t>
              </a:r>
              <a:r>
                <a:rPr lang="tr-TR" sz="2400" b="1" dirty="0"/>
                <a:t>Kapadokya ve Göreme Milli Parkı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>
                  <a:solidFill>
                    <a:schemeClr val="tx1"/>
                  </a:solidFill>
                </a:rPr>
                <a:t>İç Anadolu </a:t>
              </a:r>
              <a:r>
                <a:rPr lang="tr-TR" sz="2400" dirty="0" smtClean="0">
                  <a:solidFill>
                    <a:schemeClr val="tx1"/>
                  </a:solidFill>
                </a:rPr>
                <a:t>Bölgesi’nde, </a:t>
              </a:r>
              <a:r>
                <a:rPr lang="tr-TR" sz="2400" dirty="0">
                  <a:solidFill>
                    <a:schemeClr val="tx1"/>
                  </a:solidFill>
                </a:rPr>
                <a:t>Nevşehir </a:t>
              </a:r>
              <a:r>
                <a:rPr lang="tr-TR" sz="2400" dirty="0" smtClean="0">
                  <a:solidFill>
                    <a:schemeClr val="tx1"/>
                  </a:solidFill>
                </a:rPr>
                <a:t>– Kayseri arasında yer alan doğal/kültürel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2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Divriği Ulu Camii ve Darüşşifası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İç Anadolu </a:t>
              </a:r>
              <a:r>
                <a:rPr lang="tr-TR" sz="2400" dirty="0" smtClean="0">
                  <a:solidFill>
                    <a:schemeClr val="tx1"/>
                  </a:solidFill>
                </a:rPr>
                <a:t>Bölgesi’nde, </a:t>
              </a:r>
              <a:r>
                <a:rPr lang="tr-TR" sz="2400" dirty="0" smtClean="0">
                  <a:solidFill>
                    <a:schemeClr val="tx1"/>
                  </a:solidFill>
                </a:rPr>
                <a:t>Sivas’ta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16" y="798563"/>
            <a:ext cx="6484761" cy="3915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9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 İstanbul´daki Tarihi Yerler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Marmara </a:t>
              </a:r>
              <a:r>
                <a:rPr lang="tr-TR" sz="2400" dirty="0" smtClean="0">
                  <a:solidFill>
                    <a:schemeClr val="tx1"/>
                  </a:solidFill>
                </a:rPr>
                <a:t>Bölgesi’nde, </a:t>
              </a:r>
              <a:r>
                <a:rPr lang="tr-TR" sz="2400" dirty="0" smtClean="0">
                  <a:solidFill>
                    <a:schemeClr val="tx1"/>
                  </a:solidFill>
                </a:rPr>
                <a:t>İstanbul’da yer alan kültürel miras alanıdır. </a:t>
              </a:r>
              <a:r>
                <a:rPr lang="tr-TR" sz="2400" dirty="0">
                  <a:solidFill>
                    <a:schemeClr val="tx1"/>
                  </a:solidFill>
                </a:rPr>
                <a:t>Hipodrom, Ayasofya, Aya İrini, Küçük Ayasofya </a:t>
              </a:r>
              <a:r>
                <a:rPr lang="tr-TR" sz="2400" dirty="0" smtClean="0">
                  <a:solidFill>
                    <a:schemeClr val="tx1"/>
                  </a:solidFill>
                </a:rPr>
                <a:t>Camisi, Topkapı Sarayı, </a:t>
              </a:r>
              <a:r>
                <a:rPr lang="tr-TR" sz="2400" dirty="0" smtClean="0">
                  <a:solidFill>
                    <a:schemeClr val="tx1"/>
                  </a:solidFill>
                </a:rPr>
                <a:t>Sultan Ahmet Camii, </a:t>
              </a:r>
              <a:r>
                <a:rPr lang="tr-TR" sz="2400" dirty="0" smtClean="0">
                  <a:solidFill>
                    <a:schemeClr val="tx1"/>
                  </a:solidFill>
                </a:rPr>
                <a:t>Süleymaniye </a:t>
              </a:r>
              <a:r>
                <a:rPr lang="tr-TR" sz="2400" dirty="0" smtClean="0">
                  <a:solidFill>
                    <a:schemeClr val="tx1"/>
                  </a:solidFill>
                </a:rPr>
                <a:t>Camii</a:t>
              </a:r>
              <a:r>
                <a:rPr lang="tr-TR" sz="2400" dirty="0" smtClean="0">
                  <a:solidFill>
                    <a:schemeClr val="tx1"/>
                  </a:solidFill>
                </a:rPr>
                <a:t>, </a:t>
              </a:r>
              <a:r>
                <a:rPr lang="tr-TR" sz="2400" dirty="0">
                  <a:solidFill>
                    <a:schemeClr val="tx1"/>
                  </a:solidFill>
                </a:rPr>
                <a:t>Zeyrek </a:t>
              </a:r>
              <a:r>
                <a:rPr lang="tr-TR" sz="2400" dirty="0" smtClean="0">
                  <a:solidFill>
                    <a:schemeClr val="tx1"/>
                  </a:solidFill>
                </a:rPr>
                <a:t>Camisi, İ</a:t>
              </a:r>
              <a:r>
                <a:rPr lang="tr-TR" sz="2400" dirty="0">
                  <a:solidFill>
                    <a:schemeClr val="tx1"/>
                  </a:solidFill>
                </a:rPr>
                <a:t>stanbul Kara </a:t>
              </a:r>
              <a:r>
                <a:rPr lang="tr-TR" sz="2400" dirty="0" smtClean="0">
                  <a:solidFill>
                    <a:schemeClr val="tx1"/>
                  </a:solidFill>
                </a:rPr>
                <a:t>Surlarından oluşan alandır.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785063"/>
            <a:ext cx="6096000" cy="343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44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>
          <a:xfrm>
            <a:off x="127942" y="-42749"/>
            <a:ext cx="10515600" cy="748567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Ülkemizdeki Kültürel Miras Eserleri</a:t>
            </a:r>
            <a:endParaRPr lang="tr-TR" dirty="0">
              <a:solidFill>
                <a:srgbClr val="FF0000"/>
              </a:solidFill>
            </a:endParaRPr>
          </a:p>
        </p:txBody>
      </p:sp>
      <p:grpSp>
        <p:nvGrpSpPr>
          <p:cNvPr id="10" name="Group 121"/>
          <p:cNvGrpSpPr/>
          <p:nvPr/>
        </p:nvGrpSpPr>
        <p:grpSpPr>
          <a:xfrm>
            <a:off x="115571" y="4811525"/>
            <a:ext cx="11944077" cy="1841917"/>
            <a:chOff x="3338688" y="3841367"/>
            <a:chExt cx="2479510" cy="799047"/>
          </a:xfrm>
        </p:grpSpPr>
        <p:sp>
          <p:nvSpPr>
            <p:cNvPr id="11" name="Rectangle 122"/>
            <p:cNvSpPr/>
            <p:nvPr/>
          </p:nvSpPr>
          <p:spPr>
            <a:xfrm>
              <a:off x="3338688" y="3841367"/>
              <a:ext cx="2479510" cy="266666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/>
                <a:t>Hattuşaş: Hitit Başkenti</a:t>
              </a:r>
              <a:endParaRPr lang="en-US" sz="2400" b="1" dirty="0"/>
            </a:p>
          </p:txBody>
        </p:sp>
        <p:sp>
          <p:nvSpPr>
            <p:cNvPr id="12" name="Rectangle 123"/>
            <p:cNvSpPr/>
            <p:nvPr/>
          </p:nvSpPr>
          <p:spPr>
            <a:xfrm>
              <a:off x="3338688" y="4078479"/>
              <a:ext cx="2479510" cy="561935"/>
            </a:xfrm>
            <a:prstGeom prst="rect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0"/>
            </a:gradFill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t"/>
            <a:lstStyle/>
            <a:p>
              <a:pPr>
                <a:spcBef>
                  <a:spcPct val="0"/>
                </a:spcBef>
              </a:pPr>
              <a:r>
                <a:rPr lang="tr-TR" sz="2400" dirty="0" smtClean="0">
                  <a:solidFill>
                    <a:schemeClr val="tx1"/>
                  </a:solidFill>
                </a:rPr>
                <a:t>Karadeniz </a:t>
              </a:r>
              <a:r>
                <a:rPr lang="tr-TR" sz="2400" dirty="0" smtClean="0">
                  <a:solidFill>
                    <a:schemeClr val="tx1"/>
                  </a:solidFill>
                </a:rPr>
                <a:t>Bölgesi’nde, </a:t>
              </a:r>
              <a:r>
                <a:rPr lang="tr-TR" sz="2400" dirty="0" smtClean="0">
                  <a:solidFill>
                    <a:schemeClr val="tx1"/>
                  </a:solidFill>
                </a:rPr>
                <a:t>Çorum’da yer alan kültürel miras eseridir.</a:t>
              </a:r>
              <a:endParaRPr lang="tr-TR" altLang="tr-TR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98" y="788948"/>
            <a:ext cx="5744095" cy="383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22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8692</TotalTime>
  <Words>952</Words>
  <Application>Microsoft Office PowerPoint</Application>
  <PresentationFormat>Geniş ekran</PresentationFormat>
  <Paragraphs>199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8" baseType="lpstr">
      <vt:lpstr>Arial</vt:lpstr>
      <vt:lpstr>Calibri</vt:lpstr>
      <vt:lpstr>matemitoo</vt:lpstr>
      <vt:lpstr>Office Teması</vt:lpstr>
      <vt:lpstr>PowerPoint Sunusu</vt:lpstr>
      <vt:lpstr>Ortak Miras Nedir?</vt:lpstr>
      <vt:lpstr>Ortak Mirasın Özellikleri</vt:lpstr>
      <vt:lpstr>UNESCO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Ülkemizdeki Kültürel Miras Eserleri</vt:lpstr>
      <vt:lpstr>Dünyadaki Kültürel Miras Eserleri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Şimdi Sıra Sizde</vt:lpstr>
      <vt:lpstr>PowerPoint Sunusu</vt:lpstr>
      <vt:lpstr>PowerPoint Sunusu</vt:lpstr>
      <vt:lpstr>DPY 2014</vt:lpstr>
      <vt:lpstr>DPY 2008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meb</dc:creator>
  <cp:lastModifiedBy>a</cp:lastModifiedBy>
  <cp:revision>542</cp:revision>
  <dcterms:created xsi:type="dcterms:W3CDTF">2016-03-06T06:54:43Z</dcterms:created>
  <dcterms:modified xsi:type="dcterms:W3CDTF">2019-08-25T16:37:30Z</dcterms:modified>
</cp:coreProperties>
</file>