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745" r:id="rId3"/>
    <p:sldId id="746" r:id="rId4"/>
    <p:sldId id="754" r:id="rId5"/>
    <p:sldId id="756" r:id="rId6"/>
    <p:sldId id="755" r:id="rId7"/>
    <p:sldId id="757" r:id="rId8"/>
    <p:sldId id="758" r:id="rId9"/>
    <p:sldId id="446" r:id="rId10"/>
    <p:sldId id="444" r:id="rId11"/>
    <p:sldId id="445" r:id="rId12"/>
    <p:sldId id="760" r:id="rId13"/>
    <p:sldId id="762" r:id="rId14"/>
    <p:sldId id="761" r:id="rId15"/>
    <p:sldId id="763" r:id="rId16"/>
    <p:sldId id="759" r:id="rId17"/>
    <p:sldId id="496" r:id="rId18"/>
    <p:sldId id="466" r:id="rId19"/>
    <p:sldId id="710" r:id="rId20"/>
    <p:sldId id="644" r:id="rId21"/>
    <p:sldId id="711" r:id="rId22"/>
    <p:sldId id="764" r:id="rId23"/>
    <p:sldId id="712" r:id="rId24"/>
    <p:sldId id="735" r:id="rId25"/>
    <p:sldId id="736" r:id="rId26"/>
    <p:sldId id="450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419555DD-FAD1-47F8-942F-DF8B17EF696E}">
          <p14:sldIdLst>
            <p14:sldId id="256"/>
            <p14:sldId id="745"/>
            <p14:sldId id="746"/>
            <p14:sldId id="754"/>
            <p14:sldId id="756"/>
            <p14:sldId id="755"/>
            <p14:sldId id="757"/>
            <p14:sldId id="758"/>
            <p14:sldId id="446"/>
            <p14:sldId id="444"/>
            <p14:sldId id="445"/>
            <p14:sldId id="760"/>
            <p14:sldId id="762"/>
            <p14:sldId id="761"/>
            <p14:sldId id="763"/>
            <p14:sldId id="759"/>
            <p14:sldId id="496"/>
            <p14:sldId id="466"/>
            <p14:sldId id="710"/>
            <p14:sldId id="644"/>
            <p14:sldId id="711"/>
            <p14:sldId id="764"/>
            <p14:sldId id="712"/>
            <p14:sldId id="735"/>
            <p14:sldId id="736"/>
            <p14:sldId id="4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048"/>
    <a:srgbClr val="336699"/>
    <a:srgbClr val="032E55"/>
    <a:srgbClr val="FFFF66"/>
    <a:srgbClr val="E2A100"/>
    <a:srgbClr val="FFC305"/>
    <a:srgbClr val="CC00FF"/>
    <a:srgbClr val="990033"/>
    <a:srgbClr val="714B25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Koyu Stil 1 - Vurgu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Koyu Stil 1 - Vurgu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2" autoAdjust="0"/>
    <p:restoredTop sz="94118" autoAdjust="0"/>
  </p:normalViewPr>
  <p:slideViewPr>
    <p:cSldViewPr snapToGrid="0">
      <p:cViewPr varScale="1">
        <p:scale>
          <a:sx n="116" d="100"/>
          <a:sy n="116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2D0AD-8A3C-45CA-96B9-F579F2689D88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D86A7-F995-4AD8-B516-6796EB0D34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78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07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86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351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27851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5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62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923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88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40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042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607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533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58" y="172284"/>
            <a:ext cx="1610767" cy="2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9"/>
            <a:ext cx="12192000" cy="685800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42950" y="4200208"/>
            <a:ext cx="1078992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tr-TR" sz="2400" dirty="0">
                <a:solidFill>
                  <a:schemeClr val="bg1"/>
                </a:solidFill>
              </a:rPr>
              <a:t>Kazanım</a:t>
            </a:r>
          </a:p>
          <a:p>
            <a:r>
              <a:rPr lang="tr-TR" sz="2400" b="1" dirty="0" smtClean="0">
                <a:solidFill>
                  <a:schemeClr val="bg1"/>
                </a:solidFill>
              </a:rPr>
              <a:t>SB.5.7.3. </a:t>
            </a:r>
            <a:r>
              <a:rPr lang="tr-TR" sz="2400" dirty="0">
                <a:solidFill>
                  <a:schemeClr val="bg1"/>
                </a:solidFill>
              </a:rPr>
              <a:t>Turizmin uluslararası ilişkilerdeki önemini açıklar.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148477" y="901737"/>
            <a:ext cx="11384393" cy="830997"/>
          </a:xfrm>
          <a:prstGeom prst="rect">
            <a:avLst/>
          </a:prstGeom>
          <a:noFill/>
        </p:spPr>
        <p:txBody>
          <a:bodyPr vert="horz" wrap="square" lIns="108000" rtlCol="0" anchor="t" anchorCtr="0">
            <a:spAutoFit/>
            <a:scene3d>
              <a:camera prst="orthographicFront"/>
              <a:lightRig rig="soft" dir="t">
                <a:rot lat="0" lon="0" rev="3240000"/>
              </a:lightRig>
            </a:scene3d>
            <a:sp3d contourW="12700" prstMaterial="plastic">
              <a:bevelT w="2540000" h="127000"/>
              <a:bevelB w="6350000" h="6350000"/>
              <a:contourClr>
                <a:schemeClr val="tx1"/>
              </a:contourClr>
            </a:sp3d>
          </a:bodyPr>
          <a:lstStyle/>
          <a:p>
            <a:pPr algn="ctr"/>
            <a:r>
              <a:rPr lang="tr-TR" sz="4800" b="1" kern="100" spc="5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stA="25000" endPos="6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KÜRESEL BAĞLANTILAR</a:t>
            </a:r>
            <a:endParaRPr lang="en-US" sz="4800" b="1" kern="100" spc="50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reflection stA="25000" endPos="6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88770" y="2736815"/>
            <a:ext cx="9098280" cy="11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3200" kern="100" dirty="0" smtClean="0">
                <a:ln w="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Turizm Ön Yargıları Değiştiriyor</a:t>
            </a:r>
            <a:endParaRPr lang="en-US" sz="3200" kern="100" dirty="0">
              <a:ln w="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Turizm sayesinde devletler arası ilişkiler gelişir.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12508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tr-TR" sz="2800" dirty="0" smtClean="0"/>
                <a:t>Turizm sadece ekonomik katkı sağlar.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14548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Turizme bacasız sanayi de denir.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6703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Turizm, </a:t>
              </a:r>
              <a:r>
                <a:rPr lang="tr-TR" sz="2800" dirty="0" smtClean="0"/>
                <a:t>ülkelerin tanıtılmasında önemli bir rol oynar</a:t>
              </a:r>
              <a:r>
                <a:rPr lang="tr-TR" sz="2800" dirty="0" smtClean="0"/>
                <a:t>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4251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tr-TR" sz="2800" dirty="0" smtClean="0"/>
                <a:t>Farklı kültürlerin karşılaşması sonucu ön yargılar artar.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7882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Turizm </a:t>
              </a:r>
              <a:r>
                <a:rPr lang="tr-TR" sz="2800" dirty="0" smtClean="0"/>
                <a:t>birçok </a:t>
              </a:r>
              <a:r>
                <a:rPr lang="tr-TR" sz="2800" dirty="0" smtClean="0"/>
                <a:t>kişiye iş imkanı sağlar.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7254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tr-TR" sz="2800" dirty="0" smtClean="0"/>
                <a:t>Ülkemize gelen turistler döviz götürür.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25930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Turizm sayesinde kültürel etkileşim meydana gelir.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22852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" y="3129997"/>
            <a:ext cx="12192000" cy="3822165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81256" y="874013"/>
            <a:ext cx="12078696" cy="192875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tr-TR" altLang="tr-TR" sz="2400" b="1" dirty="0"/>
              <a:t> Ülkemize gelen turistlerle ilişkilerimizde aşağıdakilerden hangisi </a:t>
            </a:r>
            <a:r>
              <a:rPr lang="tr-TR" altLang="tr-TR" sz="2400" b="1" u="sng" dirty="0"/>
              <a:t>olmamalıdır</a:t>
            </a:r>
            <a:r>
              <a:rPr lang="tr-TR" altLang="tr-TR" sz="2400" b="1" dirty="0"/>
              <a:t>?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1210684" y="3235163"/>
            <a:ext cx="4318746" cy="1483660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Maddi çıkar</a:t>
            </a:r>
            <a:endParaRPr lang="tr-TR" altLang="tr-TR" sz="2400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7502719" y="3242762"/>
            <a:ext cx="4422068" cy="1654698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/>
              <a:t>Misafirperverlik</a:t>
            </a:r>
            <a:endParaRPr lang="tr-TR" sz="2400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203960" y="5224692"/>
            <a:ext cx="4488180" cy="1554414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Dürüstlük</a:t>
            </a:r>
            <a:endParaRPr lang="tr-TR" altLang="tr-TR" sz="2400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7391199" y="5224692"/>
            <a:ext cx="4533587" cy="1735733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Yardımlaşma</a:t>
            </a:r>
            <a:endParaRPr lang="tr-TR" sz="2400" dirty="0"/>
          </a:p>
        </p:txBody>
      </p:sp>
      <p:sp>
        <p:nvSpPr>
          <p:cNvPr id="16" name="29 Yuvarlatılmış Dikdörtgen">
            <a:hlinkClick r:id="" action="ppaction://hlinkshowjump?jump=nextslide"/>
          </p:cNvPr>
          <p:cNvSpPr/>
          <p:nvPr/>
        </p:nvSpPr>
        <p:spPr>
          <a:xfrm>
            <a:off x="5497320" y="6452688"/>
            <a:ext cx="1998226" cy="438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24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 rot="20629666">
            <a:off x="190948" y="330798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8" name="Yuvarlatılmış Dikdörtgen 17"/>
          <p:cNvSpPr/>
          <p:nvPr/>
        </p:nvSpPr>
        <p:spPr>
          <a:xfrm rot="20629666">
            <a:off x="6528323" y="3250829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9" name="Yuvarlatılmış Dikdörtgen 18"/>
          <p:cNvSpPr/>
          <p:nvPr/>
        </p:nvSpPr>
        <p:spPr>
          <a:xfrm rot="20629666">
            <a:off x="6518730" y="5257566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0" name="Yuvarlatılmış Dikdörtgen 19"/>
          <p:cNvSpPr/>
          <p:nvPr/>
        </p:nvSpPr>
        <p:spPr>
          <a:xfrm rot="20629666">
            <a:off x="190948" y="5354088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" y="2928716"/>
            <a:ext cx="1304364" cy="1117188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62190" y="3200865"/>
            <a:ext cx="1255821" cy="1075611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35" y="5208132"/>
            <a:ext cx="1255821" cy="1075611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877" y="5142263"/>
            <a:ext cx="1255821" cy="1075611"/>
          </a:xfrm>
          <a:prstGeom prst="rect">
            <a:avLst/>
          </a:prstGeom>
        </p:spPr>
      </p:pic>
      <p:sp>
        <p:nvSpPr>
          <p:cNvPr id="21" name="Unvan 1"/>
          <p:cNvSpPr txBox="1">
            <a:spLocks/>
          </p:cNvSpPr>
          <p:nvPr/>
        </p:nvSpPr>
        <p:spPr>
          <a:xfrm>
            <a:off x="0" y="45222"/>
            <a:ext cx="121920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</a:rPr>
              <a:t>Hangisi Çöz Bakalım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" y="3115929"/>
            <a:ext cx="12192000" cy="3822165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81256" y="742949"/>
            <a:ext cx="12078696" cy="2059816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altLang="tr-TR" sz="2400" b="1" dirty="0" smtClean="0"/>
              <a:t>Aşağıdakilerden </a:t>
            </a:r>
            <a:r>
              <a:rPr lang="tr-TR" altLang="tr-TR" sz="2400" b="1" dirty="0"/>
              <a:t>hangisi turistlerin dikkatini çekebilecek </a:t>
            </a:r>
            <a:r>
              <a:rPr lang="tr-TR" altLang="tr-TR" sz="2400" b="1" dirty="0" smtClean="0"/>
              <a:t>unsurlar arasında </a:t>
            </a:r>
            <a:r>
              <a:rPr lang="tr-TR" altLang="tr-TR" sz="2400" b="1" u="sng" dirty="0" smtClean="0"/>
              <a:t>gösterilemez</a:t>
            </a:r>
            <a:r>
              <a:rPr lang="tr-TR" altLang="tr-TR" sz="2400" b="1" dirty="0"/>
              <a:t>?</a:t>
            </a:r>
            <a:endParaRPr lang="tr-TR" sz="2400" b="1" dirty="0"/>
          </a:p>
        </p:txBody>
      </p:sp>
      <p:sp>
        <p:nvSpPr>
          <p:cNvPr id="12" name="Yuvarlatılmış Dikdörtgen 11"/>
          <p:cNvSpPr/>
          <p:nvPr/>
        </p:nvSpPr>
        <p:spPr>
          <a:xfrm>
            <a:off x="1210684" y="3231593"/>
            <a:ext cx="4318746" cy="1483660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r-TR" altLang="tr-TR" sz="2400" dirty="0" smtClean="0"/>
              <a:t>Doğal güzellikler</a:t>
            </a:r>
            <a:endParaRPr lang="tr-TR" altLang="tr-TR" sz="2400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7502719" y="3242762"/>
            <a:ext cx="4422068" cy="1654698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Apartmanlar</a:t>
            </a:r>
            <a:endParaRPr lang="tr-TR" altLang="tr-TR" sz="2400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203960" y="5224692"/>
            <a:ext cx="4488180" cy="1554414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Tarihi varlıklar</a:t>
            </a:r>
            <a:endParaRPr lang="tr-TR" altLang="tr-TR" sz="2400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7391199" y="5224692"/>
            <a:ext cx="4533587" cy="1735733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Kaplıcalar</a:t>
            </a:r>
            <a:endParaRPr lang="tr-TR" altLang="tr-TR" sz="2400" dirty="0"/>
          </a:p>
        </p:txBody>
      </p:sp>
      <p:sp>
        <p:nvSpPr>
          <p:cNvPr id="16" name="29 Yuvarlatılmış Dikdörtgen">
            <a:hlinkClick r:id="" action="ppaction://hlinkshowjump?jump=nextslide"/>
          </p:cNvPr>
          <p:cNvSpPr/>
          <p:nvPr/>
        </p:nvSpPr>
        <p:spPr>
          <a:xfrm>
            <a:off x="5497320" y="6452688"/>
            <a:ext cx="1998226" cy="438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24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 rot="20629666">
            <a:off x="6518730" y="5257566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0" name="Yuvarlatılmış Dikdörtgen 19"/>
          <p:cNvSpPr/>
          <p:nvPr/>
        </p:nvSpPr>
        <p:spPr>
          <a:xfrm rot="20629666">
            <a:off x="190948" y="5354088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35" y="5208132"/>
            <a:ext cx="1255821" cy="1075611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6898" y="5224692"/>
            <a:ext cx="1255821" cy="1075611"/>
          </a:xfrm>
          <a:prstGeom prst="rect">
            <a:avLst/>
          </a:prstGeom>
        </p:spPr>
      </p:pic>
      <p:sp>
        <p:nvSpPr>
          <p:cNvPr id="21" name="Unvan 1"/>
          <p:cNvSpPr txBox="1">
            <a:spLocks/>
          </p:cNvSpPr>
          <p:nvPr/>
        </p:nvSpPr>
        <p:spPr>
          <a:xfrm>
            <a:off x="0" y="45222"/>
            <a:ext cx="121920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</a:rPr>
              <a:t>Hangisi Çöz Bakalım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22" name="Yuvarlatılmış Dikdörtgen 21"/>
          <p:cNvSpPr/>
          <p:nvPr/>
        </p:nvSpPr>
        <p:spPr>
          <a:xfrm rot="20629666">
            <a:off x="151279" y="328512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Yuvarlatılmış Dikdörtgen 22"/>
          <p:cNvSpPr/>
          <p:nvPr/>
        </p:nvSpPr>
        <p:spPr>
          <a:xfrm rot="20629666">
            <a:off x="6419402" y="3319409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26" y="2934912"/>
            <a:ext cx="1304364" cy="111718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095" y="3209088"/>
            <a:ext cx="1255821" cy="1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Turizm Nedir?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6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7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Turizm</a:t>
              </a:r>
              <a:endParaRPr lang="en-US" sz="2400" b="1" dirty="0"/>
            </a:p>
          </p:txBody>
        </p:sp>
        <p:sp>
          <p:nvSpPr>
            <p:cNvPr id="8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>
                  <a:solidFill>
                    <a:schemeClr val="tx1"/>
                  </a:solidFill>
                </a:rPr>
                <a:t>İnsanların dinlenmek, eğlenmek, görmek, </a:t>
              </a:r>
              <a:r>
                <a:rPr lang="tr-TR" sz="2400" dirty="0" smtClean="0">
                  <a:solidFill>
                    <a:schemeClr val="tx1"/>
                  </a:solidFill>
                </a:rPr>
                <a:t>tanımak amacıyla </a:t>
              </a:r>
              <a:r>
                <a:rPr lang="tr-TR" sz="2400" dirty="0">
                  <a:solidFill>
                    <a:schemeClr val="tx1"/>
                  </a:solidFill>
                </a:rPr>
                <a:t>yaptıkları </a:t>
              </a:r>
              <a:r>
                <a:rPr lang="tr-TR" sz="2400" dirty="0" smtClean="0">
                  <a:solidFill>
                    <a:schemeClr val="tx1"/>
                  </a:solidFill>
                </a:rPr>
                <a:t>gezilerdir. Ulaşım </a:t>
              </a:r>
              <a:r>
                <a:rPr lang="tr-TR" sz="2400" dirty="0">
                  <a:solidFill>
                    <a:schemeClr val="tx1"/>
                  </a:solidFill>
                </a:rPr>
                <a:t>araçlarının </a:t>
              </a:r>
              <a:r>
                <a:rPr lang="tr-TR" sz="2400" dirty="0" smtClean="0">
                  <a:solidFill>
                    <a:schemeClr val="tx1"/>
                  </a:solidFill>
                </a:rPr>
                <a:t>gelişmesi</a:t>
              </a:r>
              <a:r>
                <a:rPr lang="tr-TR" sz="2400" dirty="0">
                  <a:solidFill>
                    <a:schemeClr val="tx1"/>
                  </a:solidFill>
                </a:rPr>
                <a:t> </a:t>
              </a:r>
              <a:r>
                <a:rPr lang="tr-TR" sz="2400" dirty="0" smtClean="0">
                  <a:solidFill>
                    <a:schemeClr val="tx1"/>
                  </a:solidFill>
                </a:rPr>
                <a:t>ile insanlar </a:t>
              </a:r>
              <a:r>
                <a:rPr lang="tr-TR" sz="2400" dirty="0">
                  <a:solidFill>
                    <a:schemeClr val="tx1"/>
                  </a:solidFill>
                </a:rPr>
                <a:t>tatillerini bulundukları yerlerden uzaklarda </a:t>
              </a:r>
              <a:r>
                <a:rPr lang="tr-TR" sz="2400" dirty="0" smtClean="0">
                  <a:solidFill>
                    <a:schemeClr val="tx1"/>
                  </a:solidFill>
                </a:rPr>
                <a:t>geçirme fırsatı yakalamasını sağlamıştır.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2" y="773552"/>
            <a:ext cx="9699023" cy="3967782"/>
          </a:xfrm>
          <a:prstGeom prst="rect">
            <a:avLst/>
          </a:prstGeom>
        </p:spPr>
      </p:pic>
      <p:sp>
        <p:nvSpPr>
          <p:cNvPr id="9" name="25 Yuvarlatılmış Dikdörtgen"/>
          <p:cNvSpPr/>
          <p:nvPr/>
        </p:nvSpPr>
        <p:spPr>
          <a:xfrm flipH="1">
            <a:off x="144009" y="5736560"/>
            <a:ext cx="11887199" cy="916882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>
                <a:solidFill>
                  <a:schemeClr val="bg1"/>
                </a:solidFill>
              </a:rPr>
              <a:t>Turist kimdir?</a:t>
            </a:r>
            <a:endParaRPr lang="tr-TR" alt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" y="3129997"/>
            <a:ext cx="12192000" cy="3822165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81256" y="742949"/>
            <a:ext cx="12078696" cy="2059816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 smtClean="0"/>
              <a:t>Turizm sayesinde farklı toplumların birbirini tanıması aşağıdakilerden hangisine neden </a:t>
            </a:r>
            <a:r>
              <a:rPr lang="tr-TR" altLang="tr-TR" sz="2400" b="1" u="sng" dirty="0" smtClean="0"/>
              <a:t>olmaz</a:t>
            </a:r>
            <a:r>
              <a:rPr lang="tr-TR" altLang="tr-TR" sz="2400" b="1" dirty="0" smtClean="0"/>
              <a:t>?</a:t>
            </a:r>
            <a:endParaRPr lang="tr-TR" altLang="tr-TR" dirty="0"/>
          </a:p>
        </p:txBody>
      </p:sp>
      <p:sp>
        <p:nvSpPr>
          <p:cNvPr id="12" name="Yuvarlatılmış Dikdörtgen 11"/>
          <p:cNvSpPr/>
          <p:nvPr/>
        </p:nvSpPr>
        <p:spPr>
          <a:xfrm>
            <a:off x="1210684" y="3249677"/>
            <a:ext cx="4318746" cy="1483660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Ön yargıların kırılması</a:t>
            </a:r>
            <a:endParaRPr lang="tr-TR" altLang="tr-TR" sz="2400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7502719" y="3242762"/>
            <a:ext cx="4422068" cy="1654698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Devletler arası iş birliği</a:t>
            </a:r>
            <a:endParaRPr lang="tr-TR" altLang="tr-TR" sz="2400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203960" y="5224692"/>
            <a:ext cx="4488180" cy="1554414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Savaşların başlaması</a:t>
            </a:r>
            <a:endParaRPr lang="tr-TR" altLang="tr-TR" sz="2400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7391199" y="5224692"/>
            <a:ext cx="4533587" cy="1735733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 dirty="0" smtClean="0"/>
              <a:t>Kültürel etkileşim</a:t>
            </a:r>
            <a:endParaRPr lang="tr-TR" altLang="tr-TR" sz="2400" dirty="0">
              <a:solidFill>
                <a:srgbClr val="000000"/>
              </a:solidFill>
            </a:endParaRPr>
          </a:p>
        </p:txBody>
      </p:sp>
      <p:sp>
        <p:nvSpPr>
          <p:cNvPr id="16" name="29 Yuvarlatılmış Dikdörtgen">
            <a:hlinkClick r:id="" action="ppaction://hlinkshowjump?jump=nextslide"/>
          </p:cNvPr>
          <p:cNvSpPr/>
          <p:nvPr/>
        </p:nvSpPr>
        <p:spPr>
          <a:xfrm>
            <a:off x="5497320" y="6452688"/>
            <a:ext cx="1998226" cy="438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24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 rot="20629666">
            <a:off x="6518730" y="5257566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0" name="Yuvarlatılmış Dikdörtgen 19"/>
          <p:cNvSpPr/>
          <p:nvPr/>
        </p:nvSpPr>
        <p:spPr>
          <a:xfrm rot="20629666">
            <a:off x="6428070" y="337023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0477" y="3212825"/>
            <a:ext cx="1255821" cy="1075611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9443" y="5177008"/>
            <a:ext cx="1255821" cy="1075611"/>
          </a:xfrm>
          <a:prstGeom prst="rect">
            <a:avLst/>
          </a:prstGeom>
        </p:spPr>
      </p:pic>
      <p:sp>
        <p:nvSpPr>
          <p:cNvPr id="21" name="Unvan 1"/>
          <p:cNvSpPr txBox="1">
            <a:spLocks/>
          </p:cNvSpPr>
          <p:nvPr/>
        </p:nvSpPr>
        <p:spPr>
          <a:xfrm>
            <a:off x="0" y="45222"/>
            <a:ext cx="121920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</a:rPr>
              <a:t>Hangisi Çöz Bakalım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22" name="Yuvarlatılmış Dikdörtgen 21"/>
          <p:cNvSpPr/>
          <p:nvPr/>
        </p:nvSpPr>
        <p:spPr>
          <a:xfrm rot="20629666">
            <a:off x="151279" y="328512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Yuvarlatılmış Dikdörtgen 22"/>
          <p:cNvSpPr/>
          <p:nvPr/>
        </p:nvSpPr>
        <p:spPr>
          <a:xfrm rot="20629666">
            <a:off x="183177" y="5296985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0" y="4884711"/>
            <a:ext cx="1304364" cy="111718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714" y="3227407"/>
            <a:ext cx="1255821" cy="1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" y="3129997"/>
            <a:ext cx="12192000" cy="3822165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81256" y="742949"/>
            <a:ext cx="12078696" cy="2059816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2400" dirty="0"/>
          </a:p>
          <a:p>
            <a:r>
              <a:rPr lang="tr-TR" sz="2400" b="1" dirty="0" smtClean="0"/>
              <a:t>Turizmin faydaları </a:t>
            </a:r>
            <a:r>
              <a:rPr lang="tr-TR" sz="2400" b="1" dirty="0" smtClean="0"/>
              <a:t>arasında; </a:t>
            </a:r>
            <a:endParaRPr lang="tr-TR" sz="2400" b="1" dirty="0" smtClean="0"/>
          </a:p>
          <a:p>
            <a:r>
              <a:rPr lang="tr-TR" sz="2400" dirty="0" smtClean="0"/>
              <a:t>I. </a:t>
            </a:r>
            <a:r>
              <a:rPr lang="tr-TR" sz="2400" dirty="0" smtClean="0"/>
              <a:t>  İnsanlar </a:t>
            </a:r>
            <a:r>
              <a:rPr lang="tr-TR" sz="2400" dirty="0"/>
              <a:t>arasında </a:t>
            </a:r>
            <a:r>
              <a:rPr lang="tr-TR" sz="2400" dirty="0" smtClean="0"/>
              <a:t>kültürel etkileşim </a:t>
            </a:r>
            <a:r>
              <a:rPr lang="tr-TR" sz="2400" dirty="0"/>
              <a:t>sağlanır</a:t>
            </a:r>
            <a:r>
              <a:rPr lang="tr-TR" sz="2400" dirty="0" smtClean="0"/>
              <a:t>.</a:t>
            </a:r>
          </a:p>
          <a:p>
            <a:r>
              <a:rPr lang="tr-TR" altLang="tr-TR" sz="2400" dirty="0" smtClean="0"/>
              <a:t>II. </a:t>
            </a:r>
            <a:r>
              <a:rPr lang="tr-TR" altLang="tr-TR" sz="2400" dirty="0" smtClean="0"/>
              <a:t> </a:t>
            </a:r>
            <a:r>
              <a:rPr lang="tr-TR" sz="2400" dirty="0" smtClean="0"/>
              <a:t>Milletler </a:t>
            </a:r>
            <a:r>
              <a:rPr lang="tr-TR" sz="2400" dirty="0"/>
              <a:t>arasında ön </a:t>
            </a:r>
            <a:r>
              <a:rPr lang="tr-TR" sz="2400" dirty="0" smtClean="0"/>
              <a:t>yargılar ortadan </a:t>
            </a:r>
            <a:r>
              <a:rPr lang="tr-TR" sz="2400" dirty="0"/>
              <a:t>kalkar</a:t>
            </a:r>
            <a:r>
              <a:rPr lang="tr-TR" sz="2400" dirty="0" smtClean="0"/>
              <a:t>.</a:t>
            </a:r>
          </a:p>
          <a:p>
            <a:r>
              <a:rPr lang="tr-TR" altLang="tr-TR" sz="2400" dirty="0" smtClean="0"/>
              <a:t>III. </a:t>
            </a:r>
            <a:r>
              <a:rPr lang="tr-TR" sz="2400" dirty="0"/>
              <a:t>Devletler arasında iş </a:t>
            </a:r>
            <a:r>
              <a:rPr lang="tr-TR" sz="2400" dirty="0" smtClean="0"/>
              <a:t>birliği gelişir.</a:t>
            </a:r>
          </a:p>
          <a:p>
            <a:r>
              <a:rPr lang="tr-TR" altLang="tr-TR" sz="2400" b="1" dirty="0" smtClean="0"/>
              <a:t>sonuçlarından hangisi ya da hangileri söylenebilir?</a:t>
            </a:r>
            <a:endParaRPr lang="tr-TR" altLang="tr-TR" b="1" dirty="0"/>
          </a:p>
        </p:txBody>
      </p:sp>
      <p:sp>
        <p:nvSpPr>
          <p:cNvPr id="12" name="Yuvarlatılmış Dikdörtgen 11"/>
          <p:cNvSpPr/>
          <p:nvPr/>
        </p:nvSpPr>
        <p:spPr>
          <a:xfrm>
            <a:off x="1210684" y="3267094"/>
            <a:ext cx="4318746" cy="1630365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Yalnız I</a:t>
            </a:r>
            <a:endParaRPr lang="tr-TR" altLang="tr-TR" sz="2400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7502719" y="3242762"/>
            <a:ext cx="4422068" cy="1654698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r-TR" altLang="tr-TR" sz="2400" dirty="0" smtClean="0"/>
              <a:t>I ve II</a:t>
            </a:r>
            <a:endParaRPr lang="tr-TR" altLang="tr-TR" sz="2400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203960" y="5224692"/>
            <a:ext cx="4488180" cy="1554414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II ve III</a:t>
            </a:r>
            <a:endParaRPr lang="tr-TR" altLang="tr-TR" sz="2400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7391199" y="5224692"/>
            <a:ext cx="4533587" cy="1735733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smtClean="0"/>
              <a:t>I, II ve III</a:t>
            </a:r>
            <a:endParaRPr lang="tr-TR" altLang="tr-TR" sz="2400" dirty="0"/>
          </a:p>
        </p:txBody>
      </p:sp>
      <p:sp>
        <p:nvSpPr>
          <p:cNvPr id="16" name="29 Yuvarlatılmış Dikdörtgen">
            <a:hlinkClick r:id="" action="ppaction://hlinkshowjump?jump=nextslide"/>
          </p:cNvPr>
          <p:cNvSpPr/>
          <p:nvPr/>
        </p:nvSpPr>
        <p:spPr>
          <a:xfrm>
            <a:off x="5497320" y="6452688"/>
            <a:ext cx="1998226" cy="438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24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 rot="20629666">
            <a:off x="6453572" y="333939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0" name="Yuvarlatılmış Dikdörtgen 19"/>
          <p:cNvSpPr/>
          <p:nvPr/>
        </p:nvSpPr>
        <p:spPr>
          <a:xfrm rot="20629666">
            <a:off x="190948" y="5354088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203862"/>
            <a:ext cx="1255821" cy="1075611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3011" y="3234499"/>
            <a:ext cx="1255821" cy="1075611"/>
          </a:xfrm>
          <a:prstGeom prst="rect">
            <a:avLst/>
          </a:prstGeom>
        </p:spPr>
      </p:pic>
      <p:sp>
        <p:nvSpPr>
          <p:cNvPr id="21" name="Unvan 1"/>
          <p:cNvSpPr txBox="1">
            <a:spLocks/>
          </p:cNvSpPr>
          <p:nvPr/>
        </p:nvSpPr>
        <p:spPr>
          <a:xfrm>
            <a:off x="0" y="45222"/>
            <a:ext cx="121920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</a:rPr>
              <a:t>Hangisi Çöz Bakalım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22" name="Yuvarlatılmış Dikdörtgen 21"/>
          <p:cNvSpPr/>
          <p:nvPr/>
        </p:nvSpPr>
        <p:spPr>
          <a:xfrm rot="20629666">
            <a:off x="151279" y="328512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Yuvarlatılmış Dikdörtgen 22"/>
          <p:cNvSpPr/>
          <p:nvPr/>
        </p:nvSpPr>
        <p:spPr>
          <a:xfrm rot="20629666">
            <a:off x="6535942" y="5371069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1" y="4922669"/>
            <a:ext cx="1304364" cy="111718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714" y="3227407"/>
            <a:ext cx="1255821" cy="1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899886"/>
            <a:ext cx="11745686" cy="570411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r>
              <a:rPr lang="tr-TR" sz="2400" dirty="0"/>
              <a:t>Ailemle farklı ülkelere seyahat etmeyi </a:t>
            </a:r>
            <a:r>
              <a:rPr lang="tr-TR" sz="2400" dirty="0" smtClean="0"/>
              <a:t>seviyorum. Gittiğim </a:t>
            </a:r>
            <a:r>
              <a:rPr lang="tr-TR" sz="2400" dirty="0"/>
              <a:t>ülkelerin doğal güzelliklerini</a:t>
            </a:r>
          </a:p>
          <a:p>
            <a:r>
              <a:rPr lang="tr-TR" sz="2400" dirty="0"/>
              <a:t>geziyorum. Tarihî yapılarını ziyaret </a:t>
            </a:r>
            <a:r>
              <a:rPr lang="tr-TR" sz="2400" dirty="0" smtClean="0"/>
              <a:t>ediyorum. Ülkelerin </a:t>
            </a:r>
            <a:r>
              <a:rPr lang="tr-TR" sz="2400" dirty="0"/>
              <a:t>yemeklerini, yöresel kıyafetlerini, </a:t>
            </a:r>
            <a:r>
              <a:rPr lang="tr-TR" sz="2400" dirty="0" smtClean="0"/>
              <a:t>tarihini öğreniyorum</a:t>
            </a:r>
            <a:r>
              <a:rPr lang="tr-TR" sz="2400" dirty="0"/>
              <a:t>. Ülkelerde yeni </a:t>
            </a:r>
            <a:r>
              <a:rPr lang="tr-TR" sz="2400" dirty="0" smtClean="0"/>
              <a:t>arkadaşlar ediniyorum</a:t>
            </a:r>
            <a:r>
              <a:rPr lang="tr-TR" sz="2400" dirty="0"/>
              <a:t>. Bu arkadaşlarımdan </a:t>
            </a:r>
            <a:r>
              <a:rPr lang="tr-TR" sz="2400" dirty="0" smtClean="0"/>
              <a:t>ülkelerinin oyunlarını </a:t>
            </a:r>
            <a:r>
              <a:rPr lang="tr-TR" sz="2400" dirty="0"/>
              <a:t>öğreniyorum. Farklı dilleri konuşmamıza</a:t>
            </a:r>
          </a:p>
          <a:p>
            <a:r>
              <a:rPr lang="tr-TR" sz="2400" dirty="0"/>
              <a:t>rağmen anlaşabiliyoruz.</a:t>
            </a:r>
          </a:p>
          <a:p>
            <a:r>
              <a:rPr lang="tr-TR" sz="2400" b="1" dirty="0"/>
              <a:t>Bu metinden aşağıdakilerden hangisi </a:t>
            </a:r>
            <a:r>
              <a:rPr lang="tr-TR" sz="2400" b="1" u="sng" dirty="0"/>
              <a:t>çıkarılamaz</a:t>
            </a:r>
            <a:r>
              <a:rPr lang="tr-TR" sz="2400" b="1" dirty="0" smtClean="0"/>
              <a:t>?</a:t>
            </a:r>
          </a:p>
          <a:p>
            <a:endParaRPr lang="tr-TR" sz="2400" b="1" dirty="0"/>
          </a:p>
          <a:p>
            <a:endParaRPr lang="tr-TR" sz="2400" b="1" dirty="0"/>
          </a:p>
          <a:p>
            <a:r>
              <a:rPr lang="tr-TR" sz="2400" dirty="0"/>
              <a:t>A) Turizm farklı kültürleri tanımayı sağlar.</a:t>
            </a:r>
          </a:p>
          <a:p>
            <a:r>
              <a:rPr lang="tr-TR" sz="2400" dirty="0"/>
              <a:t>B) Turizm insanlar arasında dostluğu geliştirir.</a:t>
            </a:r>
          </a:p>
          <a:p>
            <a:r>
              <a:rPr lang="tr-TR" sz="2400" dirty="0"/>
              <a:t>C) Turizm ülkelerin doğal kaynak israfını azaltır.</a:t>
            </a:r>
          </a:p>
          <a:p>
            <a:r>
              <a:rPr lang="tr-TR" sz="2400" dirty="0"/>
              <a:t>D) Turizm tarih bilgimizi geliştirmeye yardımcı olur.</a:t>
            </a:r>
            <a:endParaRPr lang="tr-TR" altLang="tr-TR" sz="2400" b="1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1828800" cy="4111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DPY 2018</a:t>
            </a:r>
            <a:endParaRPr lang="tr-TR" sz="2400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02312"/>
            <a:ext cx="4587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1552074" y="45222"/>
            <a:ext cx="8398042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Çıkmış Sorular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/>
              <a:t>Gezmek, görmek ve </a:t>
            </a:r>
            <a:r>
              <a:rPr lang="tr-TR" altLang="tr-TR" sz="2400" b="1" dirty="0"/>
              <a:t>eğlenmek için gezi yapan kişilere ne denir?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Turist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217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Turizm hangi sanayiye benzetilir?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Bacasız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960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Turizmden kazanılan paraya ne denir?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Döviz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939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_making_study_notes_hg_wht_1488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3333750" cy="3333750"/>
          </a:xfrm>
          <a:prstGeom prst="rect">
            <a:avLst/>
          </a:prstGeom>
          <a:noFill/>
        </p:spPr>
      </p:pic>
      <p:sp>
        <p:nvSpPr>
          <p:cNvPr id="3" name="AutoShape 3" descr="girl_homework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tr-TR"/>
          </a:p>
        </p:txBody>
      </p:sp>
      <p:pic>
        <p:nvPicPr>
          <p:cNvPr id="4" name="Picture 4" descr="girl_homewor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91200" y="1371600"/>
            <a:ext cx="2971800" cy="2433638"/>
          </a:xfrm>
          <a:prstGeom prst="rect">
            <a:avLst/>
          </a:prstGeom>
          <a:noFill/>
        </p:spPr>
      </p:pic>
      <p:sp>
        <p:nvSpPr>
          <p:cNvPr id="6" name="12 Yuvarlatılmış Çapraz Köşeli Dikdörtgen"/>
          <p:cNvSpPr/>
          <p:nvPr/>
        </p:nvSpPr>
        <p:spPr>
          <a:xfrm>
            <a:off x="282967" y="4488527"/>
            <a:ext cx="11560690" cy="2007870"/>
          </a:xfrm>
          <a:prstGeom prst="round2DiagRect">
            <a:avLst/>
          </a:prstGeom>
          <a:solidFill>
            <a:srgbClr val="C00000"/>
          </a:solidFill>
          <a:ln w="38100">
            <a:gradFill flip="none" rotWithShape="1">
              <a:gsLst>
                <a:gs pos="0">
                  <a:srgbClr val="000082"/>
                </a:gs>
                <a:gs pos="0">
                  <a:schemeClr val="accent6">
                    <a:lumMod val="75000"/>
                  </a:scheme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•"/>
              <a:defRPr/>
            </a:pPr>
            <a:r>
              <a:rPr lang="tr-TR" sz="2400" dirty="0" smtClean="0">
                <a:solidFill>
                  <a:schemeClr val="bg1"/>
                </a:solidFill>
              </a:rPr>
              <a:t>Ortak miras nedir?</a:t>
            </a:r>
          </a:p>
          <a:p>
            <a:pPr>
              <a:buFontTx/>
              <a:buChar char="•"/>
              <a:defRPr/>
            </a:pPr>
            <a:r>
              <a:rPr lang="tr-TR" sz="2400" dirty="0" smtClean="0">
                <a:solidFill>
                  <a:schemeClr val="bg1"/>
                </a:solidFill>
              </a:rPr>
              <a:t>Ülkemizdeki başlıca ortak miras eserleri nelerdir?</a:t>
            </a:r>
          </a:p>
          <a:p>
            <a:pPr>
              <a:buFontTx/>
              <a:buChar char="•"/>
              <a:defRPr/>
            </a:pPr>
            <a:r>
              <a:rPr lang="tr-TR" sz="2400" dirty="0" smtClean="0">
                <a:solidFill>
                  <a:schemeClr val="bg1"/>
                </a:solidFill>
              </a:rPr>
              <a:t>Ortak miras eserlerinin özellikleri nelerdir?</a:t>
            </a:r>
          </a:p>
          <a:p>
            <a:pPr>
              <a:buFontTx/>
              <a:buChar char="•"/>
              <a:defRPr/>
            </a:pPr>
            <a:r>
              <a:rPr lang="tr-TR" sz="2400" dirty="0" smtClean="0">
                <a:solidFill>
                  <a:schemeClr val="bg1"/>
                </a:solidFill>
              </a:rPr>
              <a:t>Ortak miras eserleri nasıl korunur?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51510" y="45222"/>
            <a:ext cx="99441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Gelecek Derse Hazırlanalım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6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Turist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2" y="1298869"/>
            <a:ext cx="5405877" cy="5045486"/>
          </a:xfrm>
          <a:prstGeom prst="rect">
            <a:avLst/>
          </a:prstGeom>
        </p:spPr>
      </p:pic>
      <p:sp>
        <p:nvSpPr>
          <p:cNvPr id="11" name="Köşeleri Yuvarlanmış Dikdörtgen Belirtme Çizgisi 10"/>
          <p:cNvSpPr/>
          <p:nvPr/>
        </p:nvSpPr>
        <p:spPr>
          <a:xfrm>
            <a:off x="6140190" y="1061173"/>
            <a:ext cx="4164038" cy="2576383"/>
          </a:xfrm>
          <a:prstGeom prst="wedgeRoundRectCallout">
            <a:avLst>
              <a:gd name="adj1" fmla="val -66323"/>
              <a:gd name="adj2" fmla="val -813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Gezmek, görmek ve eğlenmek amacıyla gezen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</a:rPr>
              <a:t>kişilere </a:t>
            </a:r>
            <a:r>
              <a:rPr lang="tr-TR" sz="2400" b="1" dirty="0">
                <a:solidFill>
                  <a:srgbClr val="C00000"/>
                </a:solidFill>
              </a:rPr>
              <a:t>turist</a:t>
            </a:r>
            <a:r>
              <a:rPr lang="tr-TR" sz="2400" dirty="0">
                <a:solidFill>
                  <a:srgbClr val="C00000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denir.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2" name="25 Yuvarlatılmış Dikdörtgen"/>
          <p:cNvSpPr/>
          <p:nvPr/>
        </p:nvSpPr>
        <p:spPr>
          <a:xfrm flipH="1">
            <a:off x="127942" y="5742829"/>
            <a:ext cx="11887199" cy="916882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>
                <a:solidFill>
                  <a:schemeClr val="bg1"/>
                </a:solidFill>
              </a:rPr>
              <a:t>Turizmin katkıları nelerdir?</a:t>
            </a:r>
            <a:endParaRPr lang="tr-TR" alt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Turizmin Katkıları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67" y="800100"/>
            <a:ext cx="7899400" cy="3949700"/>
          </a:xfrm>
          <a:prstGeom prst="rect">
            <a:avLst/>
          </a:prstGeom>
        </p:spPr>
      </p:pic>
      <p:grpSp>
        <p:nvGrpSpPr>
          <p:cNvPr id="7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8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Döviz Kazandırır</a:t>
              </a:r>
              <a:endParaRPr lang="en-US" sz="2400" b="1" dirty="0"/>
            </a:p>
          </p:txBody>
        </p:sp>
        <p:sp>
          <p:nvSpPr>
            <p:cNvPr id="9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 smtClean="0">
                  <a:solidFill>
                    <a:schemeClr val="tx1"/>
                  </a:solidFill>
                </a:rPr>
                <a:t>Yabancı ülke parasına döviz denir. Yabancı turistler ülkemize gelince harcama yaparak ülkemize döviz kazandırır. Hatta bu yüzden turizm için </a:t>
              </a:r>
              <a:r>
                <a:rPr lang="tr-TR" sz="2400" dirty="0" smtClean="0">
                  <a:solidFill>
                    <a:schemeClr val="tx1"/>
                  </a:solidFill>
                </a:rPr>
                <a:t>‘‘Bacasız </a:t>
              </a:r>
              <a:r>
                <a:rPr lang="tr-TR" sz="2400" dirty="0" smtClean="0">
                  <a:solidFill>
                    <a:schemeClr val="tx1"/>
                  </a:solidFill>
                </a:rPr>
                <a:t>Sanayi’’ denilmektedir.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89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Turizmin Katkıları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8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Ticari Canlılık</a:t>
              </a:r>
              <a:endParaRPr lang="en-US" sz="2400" b="1" dirty="0"/>
            </a:p>
          </p:txBody>
        </p:sp>
        <p:sp>
          <p:nvSpPr>
            <p:cNvPr id="9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 smtClean="0">
                  <a:solidFill>
                    <a:schemeClr val="tx1"/>
                  </a:solidFill>
                </a:rPr>
                <a:t>Turizm, turistik etkinliklerin yapıldığı yerdeki halkın günlük yaşamını canlandırarak üretim ve ticareti artırmaktadır.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2" y="705818"/>
            <a:ext cx="6318250" cy="40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Turizmin Katkıları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8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Kültürel Etkileşim</a:t>
              </a:r>
              <a:endParaRPr lang="en-US" sz="2400" b="1" dirty="0"/>
            </a:p>
          </p:txBody>
        </p:sp>
        <p:sp>
          <p:nvSpPr>
            <p:cNvPr id="9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>
                  <a:solidFill>
                    <a:schemeClr val="tx1"/>
                  </a:solidFill>
                </a:rPr>
                <a:t>İnsanlar arasında </a:t>
              </a:r>
              <a:r>
                <a:rPr lang="tr-TR" sz="2400" dirty="0" smtClean="0">
                  <a:solidFill>
                    <a:schemeClr val="tx1"/>
                  </a:solidFill>
                </a:rPr>
                <a:t>kültürel etkileşim </a:t>
              </a:r>
              <a:r>
                <a:rPr lang="tr-TR" sz="2400" dirty="0">
                  <a:solidFill>
                    <a:schemeClr val="tx1"/>
                  </a:solidFill>
                </a:rPr>
                <a:t>sağlanır</a:t>
              </a:r>
              <a:r>
                <a:rPr lang="tr-TR" sz="2400" dirty="0" smtClean="0">
                  <a:solidFill>
                    <a:schemeClr val="tx1"/>
                  </a:solidFill>
                </a:rPr>
                <a:t>. Bunun sonucunda bize ait olan kültürel ögeler turistler tarafından farklı ülkelere taşınır.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63" y="786551"/>
            <a:ext cx="2786559" cy="39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Turizmin Katkıları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8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Ülkeler Arası Dostluk</a:t>
              </a:r>
              <a:endParaRPr lang="en-US" sz="2400" b="1" dirty="0"/>
            </a:p>
          </p:txBody>
        </p:sp>
        <p:sp>
          <p:nvSpPr>
            <p:cNvPr id="9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>
                  <a:solidFill>
                    <a:schemeClr val="tx1"/>
                  </a:solidFill>
                </a:rPr>
                <a:t>Turizm sayesinde farklı ülke insanları arasında kurulan dostluklar, bu ülkelerin </a:t>
              </a:r>
              <a:r>
                <a:rPr lang="tr-TR" sz="2400">
                  <a:solidFill>
                    <a:schemeClr val="tx1"/>
                  </a:solidFill>
                </a:rPr>
                <a:t>ilişkilerini </a:t>
              </a:r>
              <a:r>
                <a:rPr lang="tr-TR" sz="2400" smtClean="0">
                  <a:solidFill>
                    <a:schemeClr val="tx1"/>
                  </a:solidFill>
                </a:rPr>
                <a:t>olumlu </a:t>
              </a:r>
              <a:r>
                <a:rPr lang="tr-TR" sz="2400" dirty="0">
                  <a:solidFill>
                    <a:schemeClr val="tx1"/>
                  </a:solidFill>
                </a:rPr>
                <a:t>yönde etkiler</a:t>
              </a:r>
              <a:r>
                <a:rPr lang="tr-TR" sz="2400" dirty="0" smtClean="0">
                  <a:solidFill>
                    <a:schemeClr val="tx1"/>
                  </a:solidFill>
                </a:rPr>
                <a:t>. Turizm sayesinde ön yargılar kırılır. Bunun sonucunda devletler arası iş birliği gelişir.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5" y="910623"/>
            <a:ext cx="6096000" cy="34194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32" y="1016000"/>
            <a:ext cx="5330716" cy="33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02" y="705818"/>
            <a:ext cx="11021898" cy="6199818"/>
          </a:xfrm>
          <a:prstGeom prst="rect">
            <a:avLst/>
          </a:prstGeom>
        </p:spPr>
      </p:pic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Turizmin Katkıları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8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Ortak Mirasın Korunması</a:t>
              </a:r>
              <a:endParaRPr lang="en-US" sz="2400" b="1" dirty="0"/>
            </a:p>
          </p:txBody>
        </p:sp>
        <p:sp>
          <p:nvSpPr>
            <p:cNvPr id="9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 smtClean="0">
                  <a:solidFill>
                    <a:schemeClr val="tx1"/>
                  </a:solidFill>
                </a:rPr>
                <a:t>Turizm sayesinde ortak miras eserlerini başka milletler de görür. Gelecek kuşaklara bu eserleri bırakmak amacı ile </a:t>
              </a:r>
              <a:r>
                <a:rPr lang="tr-TR" sz="2400" dirty="0" smtClean="0">
                  <a:solidFill>
                    <a:schemeClr val="tx1"/>
                  </a:solidFill>
                </a:rPr>
                <a:t>bu eserlerin korunmasına </a:t>
              </a:r>
              <a:r>
                <a:rPr lang="tr-TR" sz="2400" dirty="0" smtClean="0">
                  <a:solidFill>
                    <a:schemeClr val="tx1"/>
                  </a:solidFill>
                </a:rPr>
                <a:t>daha çok dikkat edilir.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6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>
                  <a:latin typeface="Arial" charset="0"/>
                  <a:cs typeface="Arial" charset="0"/>
                </a:rPr>
                <a:t>Turist sadece yurt dışından gelir.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25422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8427</TotalTime>
  <Words>618</Words>
  <Application>Microsoft Office PowerPoint</Application>
  <PresentationFormat>Geniş ekran</PresentationFormat>
  <Paragraphs>147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0" baseType="lpstr">
      <vt:lpstr>Arial</vt:lpstr>
      <vt:lpstr>Calibri</vt:lpstr>
      <vt:lpstr>matemitoo</vt:lpstr>
      <vt:lpstr>Office Teması</vt:lpstr>
      <vt:lpstr>PowerPoint Sunusu</vt:lpstr>
      <vt:lpstr>Turizm Nedir?</vt:lpstr>
      <vt:lpstr>Turist</vt:lpstr>
      <vt:lpstr>Turizmin Katkıları</vt:lpstr>
      <vt:lpstr>Turizmin Katkıları</vt:lpstr>
      <vt:lpstr>Turizmin Katkıları</vt:lpstr>
      <vt:lpstr>Turizmin Katkıları</vt:lpstr>
      <vt:lpstr>Turizmin Katkıları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PowerPoint Sunusu</vt:lpstr>
      <vt:lpstr>PowerPoint Sunusu</vt:lpstr>
      <vt:lpstr>PowerPoint Sunusu</vt:lpstr>
      <vt:lpstr>PowerPoint Sunusu</vt:lpstr>
      <vt:lpstr>DPY 2018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meb</dc:creator>
  <cp:lastModifiedBy>a</cp:lastModifiedBy>
  <cp:revision>516</cp:revision>
  <dcterms:created xsi:type="dcterms:W3CDTF">2016-03-06T06:54:43Z</dcterms:created>
  <dcterms:modified xsi:type="dcterms:W3CDTF">2019-08-25T16:18:44Z</dcterms:modified>
</cp:coreProperties>
</file>