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audio2.wav" ContentType="audio/x-wav"/>
  <Override PartName="/ppt/media/audio3.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745" r:id="rId3"/>
    <p:sldId id="746" r:id="rId4"/>
    <p:sldId id="747" r:id="rId5"/>
    <p:sldId id="748" r:id="rId6"/>
    <p:sldId id="753" r:id="rId7"/>
    <p:sldId id="609" r:id="rId8"/>
    <p:sldId id="446" r:id="rId9"/>
    <p:sldId id="444" r:id="rId10"/>
    <p:sldId id="445" r:id="rId11"/>
    <p:sldId id="496" r:id="rId12"/>
    <p:sldId id="644" r:id="rId13"/>
    <p:sldId id="710" r:id="rId14"/>
    <p:sldId id="711" r:id="rId15"/>
    <p:sldId id="754" r:id="rId16"/>
    <p:sldId id="755" r:id="rId17"/>
    <p:sldId id="712" r:id="rId18"/>
    <p:sldId id="735" r:id="rId19"/>
    <p:sldId id="736" r:id="rId20"/>
    <p:sldId id="450"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19555DD-FAD1-47F8-942F-DF8B17EF696E}">
          <p14:sldIdLst>
            <p14:sldId id="256"/>
            <p14:sldId id="745"/>
            <p14:sldId id="746"/>
            <p14:sldId id="747"/>
            <p14:sldId id="748"/>
            <p14:sldId id="753"/>
            <p14:sldId id="609"/>
            <p14:sldId id="446"/>
            <p14:sldId id="444"/>
            <p14:sldId id="445"/>
            <p14:sldId id="496"/>
            <p14:sldId id="644"/>
            <p14:sldId id="710"/>
            <p14:sldId id="711"/>
            <p14:sldId id="754"/>
            <p14:sldId id="755"/>
            <p14:sldId id="712"/>
            <p14:sldId id="735"/>
            <p14:sldId id="736"/>
            <p14:sldId id="45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048"/>
    <a:srgbClr val="336699"/>
    <a:srgbClr val="032E55"/>
    <a:srgbClr val="FFFF66"/>
    <a:srgbClr val="E2A100"/>
    <a:srgbClr val="FFC305"/>
    <a:srgbClr val="CC00FF"/>
    <a:srgbClr val="990033"/>
    <a:srgbClr val="714B25"/>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2" autoAdjust="0"/>
    <p:restoredTop sz="94118" autoAdjust="0"/>
  </p:normalViewPr>
  <p:slideViewPr>
    <p:cSldViewPr snapToGrid="0">
      <p:cViewPr varScale="1">
        <p:scale>
          <a:sx n="116" d="100"/>
          <a:sy n="116" d="100"/>
        </p:scale>
        <p:origin x="3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D0AD-8A3C-45CA-96B9-F579F2689D88}" type="datetimeFigureOut">
              <a:rPr lang="tr-TR" smtClean="0"/>
              <a:t>25.08.2019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D86A7-F995-4AD8-B516-6796EB0D3431}" type="slidenum">
              <a:rPr lang="tr-TR" smtClean="0"/>
              <a:t>‹#›</a:t>
            </a:fld>
            <a:endParaRPr lang="tr-TR"/>
          </a:p>
        </p:txBody>
      </p:sp>
    </p:spTree>
    <p:extLst>
      <p:ext uri="{BB962C8B-B14F-4D97-AF65-F5344CB8AC3E}">
        <p14:creationId xmlns:p14="http://schemas.microsoft.com/office/powerpoint/2010/main" val="360178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A6F3650-BB3E-45DE-B068-FB7E589E67EC}" type="datetimeFigureOut">
              <a:rPr lang="tr-TR" smtClean="0"/>
              <a:t>25.08.2019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F10BCC-6C5F-4B15-B86D-EE90A14A594B}" type="slidenum">
              <a:rPr lang="tr-TR" smtClean="0"/>
              <a:t>‹#›</a:t>
            </a:fld>
            <a:endParaRPr lang="tr-TR"/>
          </a:p>
        </p:txBody>
      </p:sp>
    </p:spTree>
    <p:extLst>
      <p:ext uri="{BB962C8B-B14F-4D97-AF65-F5344CB8AC3E}">
        <p14:creationId xmlns:p14="http://schemas.microsoft.com/office/powerpoint/2010/main" val="33640793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A6F3650-BB3E-45DE-B068-FB7E589E67EC}" type="datetimeFigureOut">
              <a:rPr lang="tr-TR" smtClean="0"/>
              <a:t>25.08.2019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F10BCC-6C5F-4B15-B86D-EE90A14A594B}" type="slidenum">
              <a:rPr lang="tr-TR" smtClean="0"/>
              <a:t>‹#›</a:t>
            </a:fld>
            <a:endParaRPr lang="tr-TR"/>
          </a:p>
        </p:txBody>
      </p:sp>
    </p:spTree>
    <p:extLst>
      <p:ext uri="{BB962C8B-B14F-4D97-AF65-F5344CB8AC3E}">
        <p14:creationId xmlns:p14="http://schemas.microsoft.com/office/powerpoint/2010/main" val="5538667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A6F3650-BB3E-45DE-B068-FB7E589E67EC}" type="datetimeFigureOut">
              <a:rPr lang="tr-TR" smtClean="0"/>
              <a:t>25.08.2019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F10BCC-6C5F-4B15-B86D-EE90A14A594B}" type="slidenum">
              <a:rPr lang="tr-TR" smtClean="0"/>
              <a:t>‹#›</a:t>
            </a:fld>
            <a:endParaRPr lang="tr-TR"/>
          </a:p>
        </p:txBody>
      </p:sp>
    </p:spTree>
    <p:extLst>
      <p:ext uri="{BB962C8B-B14F-4D97-AF65-F5344CB8AC3E}">
        <p14:creationId xmlns:p14="http://schemas.microsoft.com/office/powerpoint/2010/main" val="5935129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a:prstGeom prst="rect">
            <a:avLst/>
          </a:prstGeo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609600" y="1600201"/>
            <a:ext cx="10972800" cy="4525963"/>
          </a:xfrm>
        </p:spPr>
        <p:txBody>
          <a:bodyPr/>
          <a:lstStyle/>
          <a:p>
            <a:pPr lvl="0"/>
            <a:endParaRPr lang="tr-TR" noProof="0"/>
          </a:p>
        </p:txBody>
      </p:sp>
    </p:spTree>
    <p:extLst>
      <p:ext uri="{BB962C8B-B14F-4D97-AF65-F5344CB8AC3E}">
        <p14:creationId xmlns:p14="http://schemas.microsoft.com/office/powerpoint/2010/main" val="127851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10"/>
          </p:nvPr>
        </p:nvSpPr>
        <p:spPr/>
        <p:txBody>
          <a:bodyPr/>
          <a:lstStyle/>
          <a:p>
            <a:fld id="{2A6F3650-BB3E-45DE-B068-FB7E589E67EC}" type="datetimeFigureOut">
              <a:rPr lang="tr-TR" smtClean="0"/>
              <a:t>25.08.2019</a:t>
            </a:fld>
            <a:endParaRPr lang="tr-TR"/>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6F10BCC-6C5F-4B15-B86D-EE90A14A594B}" type="slidenum">
              <a:rPr lang="tr-TR" smtClean="0"/>
              <a:t>‹#›</a:t>
            </a:fld>
            <a:endParaRPr lang="tr-TR"/>
          </a:p>
        </p:txBody>
      </p:sp>
    </p:spTree>
    <p:extLst>
      <p:ext uri="{BB962C8B-B14F-4D97-AF65-F5344CB8AC3E}">
        <p14:creationId xmlns:p14="http://schemas.microsoft.com/office/powerpoint/2010/main" val="3711512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A6F3650-BB3E-45DE-B068-FB7E589E67EC}" type="datetimeFigureOut">
              <a:rPr lang="tr-TR" smtClean="0"/>
              <a:t>25.08.2019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F10BCC-6C5F-4B15-B86D-EE90A14A594B}" type="slidenum">
              <a:rPr lang="tr-TR" smtClean="0"/>
              <a:t>‹#›</a:t>
            </a:fld>
            <a:endParaRPr lang="tr-TR"/>
          </a:p>
        </p:txBody>
      </p:sp>
    </p:spTree>
    <p:extLst>
      <p:ext uri="{BB962C8B-B14F-4D97-AF65-F5344CB8AC3E}">
        <p14:creationId xmlns:p14="http://schemas.microsoft.com/office/powerpoint/2010/main" val="42676204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A6F3650-BB3E-45DE-B068-FB7E589E67EC}" type="datetimeFigureOut">
              <a:rPr lang="tr-TR" smtClean="0"/>
              <a:t>25.08.2019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F10BCC-6C5F-4B15-B86D-EE90A14A594B}" type="slidenum">
              <a:rPr lang="tr-TR" smtClean="0"/>
              <a:t>‹#›</a:t>
            </a:fld>
            <a:endParaRPr lang="tr-TR"/>
          </a:p>
        </p:txBody>
      </p:sp>
    </p:spTree>
    <p:extLst>
      <p:ext uri="{BB962C8B-B14F-4D97-AF65-F5344CB8AC3E}">
        <p14:creationId xmlns:p14="http://schemas.microsoft.com/office/powerpoint/2010/main" val="3799233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A6F3650-BB3E-45DE-B068-FB7E589E67EC}" type="datetimeFigureOut">
              <a:rPr lang="tr-TR" smtClean="0"/>
              <a:t>25.08.2019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6F10BCC-6C5F-4B15-B86D-EE90A14A594B}" type="slidenum">
              <a:rPr lang="tr-TR" smtClean="0"/>
              <a:t>‹#›</a:t>
            </a:fld>
            <a:endParaRPr lang="tr-TR"/>
          </a:p>
        </p:txBody>
      </p:sp>
    </p:spTree>
    <p:extLst>
      <p:ext uri="{BB962C8B-B14F-4D97-AF65-F5344CB8AC3E}">
        <p14:creationId xmlns:p14="http://schemas.microsoft.com/office/powerpoint/2010/main" val="15518870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A6F3650-BB3E-45DE-B068-FB7E589E67EC}" type="datetimeFigureOut">
              <a:rPr lang="tr-TR" smtClean="0"/>
              <a:t>25.08.2019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6F10BCC-6C5F-4B15-B86D-EE90A14A594B}" type="slidenum">
              <a:rPr lang="tr-TR" smtClean="0"/>
              <a:t>‹#›</a:t>
            </a:fld>
            <a:endParaRPr lang="tr-TR"/>
          </a:p>
        </p:txBody>
      </p:sp>
    </p:spTree>
    <p:extLst>
      <p:ext uri="{BB962C8B-B14F-4D97-AF65-F5344CB8AC3E}">
        <p14:creationId xmlns:p14="http://schemas.microsoft.com/office/powerpoint/2010/main" val="31184060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A6F3650-BB3E-45DE-B068-FB7E589E67EC}" type="datetimeFigureOut">
              <a:rPr lang="tr-TR" smtClean="0"/>
              <a:t>25.08.2019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6F10BCC-6C5F-4B15-B86D-EE90A14A594B}" type="slidenum">
              <a:rPr lang="tr-TR" smtClean="0"/>
              <a:t>‹#›</a:t>
            </a:fld>
            <a:endParaRPr lang="tr-TR"/>
          </a:p>
        </p:txBody>
      </p:sp>
    </p:spTree>
    <p:extLst>
      <p:ext uri="{BB962C8B-B14F-4D97-AF65-F5344CB8AC3E}">
        <p14:creationId xmlns:p14="http://schemas.microsoft.com/office/powerpoint/2010/main" val="17204270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A6F3650-BB3E-45DE-B068-FB7E589E67EC}" type="datetimeFigureOut">
              <a:rPr lang="tr-TR" smtClean="0"/>
              <a:t>25.08.2019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F10BCC-6C5F-4B15-B86D-EE90A14A594B}" type="slidenum">
              <a:rPr lang="tr-TR" smtClean="0"/>
              <a:t>‹#›</a:t>
            </a:fld>
            <a:endParaRPr lang="tr-TR"/>
          </a:p>
        </p:txBody>
      </p:sp>
    </p:spTree>
    <p:extLst>
      <p:ext uri="{BB962C8B-B14F-4D97-AF65-F5344CB8AC3E}">
        <p14:creationId xmlns:p14="http://schemas.microsoft.com/office/powerpoint/2010/main" val="37860795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A6F3650-BB3E-45DE-B068-FB7E589E67EC}" type="datetimeFigureOut">
              <a:rPr lang="tr-TR" smtClean="0"/>
              <a:t>25.08.2019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F10BCC-6C5F-4B15-B86D-EE90A14A594B}" type="slidenum">
              <a:rPr lang="tr-TR" smtClean="0"/>
              <a:t>‹#›</a:t>
            </a:fld>
            <a:endParaRPr lang="tr-TR"/>
          </a:p>
        </p:txBody>
      </p:sp>
    </p:spTree>
    <p:extLst>
      <p:ext uri="{BB962C8B-B14F-4D97-AF65-F5344CB8AC3E}">
        <p14:creationId xmlns:p14="http://schemas.microsoft.com/office/powerpoint/2010/main" val="3705336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F3650-BB3E-45DE-B068-FB7E589E67EC}" type="datetimeFigureOut">
              <a:rPr lang="tr-TR" smtClean="0"/>
              <a:t>25.08.2019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10BCC-6C5F-4B15-B86D-EE90A14A594B}" type="slidenum">
              <a:rPr lang="tr-TR" smtClean="0"/>
              <a:t>‹#›</a:t>
            </a:fld>
            <a:endParaRPr lang="tr-TR"/>
          </a:p>
        </p:txBody>
      </p:sp>
      <p:pic>
        <p:nvPicPr>
          <p:cNvPr id="9" name="Resim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14" name="Resim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560458" y="172284"/>
            <a:ext cx="1610767" cy="294441"/>
          </a:xfrm>
          <a:prstGeom prst="rect">
            <a:avLst/>
          </a:prstGeom>
        </p:spPr>
      </p:pic>
    </p:spTree>
    <p:extLst>
      <p:ext uri="{BB962C8B-B14F-4D97-AF65-F5344CB8AC3E}">
        <p14:creationId xmlns:p14="http://schemas.microsoft.com/office/powerpoint/2010/main" val="357132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aintStrokes/>
                    </a14:imgEffect>
                  </a14:imgLayer>
                </a14:imgProps>
              </a:ext>
            </a:extLst>
          </a:blip>
          <a:srcRect/>
          <a:stretch>
            <a:fillRect t="-6000" b="-6000"/>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9"/>
          <p:cNvSpPr>
            <a:spLocks noChangeArrowheads="1"/>
          </p:cNvSpPr>
          <p:nvPr/>
        </p:nvSpPr>
        <p:spPr bwMode="auto">
          <a:xfrm>
            <a:off x="742950" y="4200208"/>
            <a:ext cx="10789920" cy="1960562"/>
          </a:xfrm>
          <a:prstGeom prst="rect">
            <a:avLst/>
          </a:prstGeom>
          <a:noFill/>
          <a:ln w="9525">
            <a:noFill/>
            <a:miter lim="800000"/>
            <a:headEnd/>
            <a:tailEnd/>
          </a:ln>
        </p:spPr>
        <p:txBody>
          <a:bodyPr/>
          <a:lstStyle/>
          <a:p>
            <a:pPr algn="ctr">
              <a:spcBef>
                <a:spcPct val="20000"/>
              </a:spcBef>
            </a:pPr>
            <a:r>
              <a:rPr lang="tr-TR" sz="2400" b="1" dirty="0">
                <a:solidFill>
                  <a:schemeClr val="bg1"/>
                </a:solidFill>
              </a:rPr>
              <a:t>Kazanım</a:t>
            </a:r>
          </a:p>
          <a:p>
            <a:r>
              <a:rPr lang="tr-TR" sz="2400" b="1" dirty="0" smtClean="0">
                <a:solidFill>
                  <a:schemeClr val="bg1"/>
                </a:solidFill>
              </a:rPr>
              <a:t>SB.5.7.2. </a:t>
            </a:r>
            <a:r>
              <a:rPr lang="tr-TR" sz="2400" dirty="0">
                <a:solidFill>
                  <a:schemeClr val="bg1"/>
                </a:solidFill>
              </a:rPr>
              <a:t>Ülkeler arasındaki ekonomik ilişkilerde iletişim ve ulaşım teknolojisinin etkisini </a:t>
            </a:r>
            <a:r>
              <a:rPr lang="tr-TR" sz="2400" dirty="0" smtClean="0">
                <a:solidFill>
                  <a:schemeClr val="bg1"/>
                </a:solidFill>
              </a:rPr>
              <a:t>tartışır.</a:t>
            </a:r>
            <a:endParaRPr lang="tr-TR" sz="2400" dirty="0">
              <a:solidFill>
                <a:schemeClr val="bg1"/>
              </a:solidFill>
            </a:endParaRPr>
          </a:p>
        </p:txBody>
      </p:sp>
      <p:sp>
        <p:nvSpPr>
          <p:cNvPr id="14" name="TextBox 9"/>
          <p:cNvSpPr txBox="1"/>
          <p:nvPr/>
        </p:nvSpPr>
        <p:spPr>
          <a:xfrm>
            <a:off x="148477" y="901737"/>
            <a:ext cx="11384393" cy="830997"/>
          </a:xfrm>
          <a:prstGeom prst="rect">
            <a:avLst/>
          </a:prstGeom>
          <a:noFill/>
        </p:spPr>
        <p:txBody>
          <a:bodyPr vert="horz" wrap="square" lIns="108000" rtlCol="0" anchor="t" anchorCtr="0">
            <a:spAutoFit/>
            <a:scene3d>
              <a:camera prst="orthographicFront"/>
              <a:lightRig rig="soft" dir="t">
                <a:rot lat="0" lon="0" rev="3240000"/>
              </a:lightRig>
            </a:scene3d>
            <a:sp3d contourW="12700" prstMaterial="plastic">
              <a:bevelT w="2540000" h="127000"/>
              <a:bevelB w="6350000" h="6350000"/>
              <a:contourClr>
                <a:schemeClr val="tx1"/>
              </a:contourClr>
            </a:sp3d>
          </a:bodyPr>
          <a:lstStyle/>
          <a:p>
            <a:pPr algn="ctr"/>
            <a:r>
              <a:rPr lang="tr-TR" sz="4800" b="1" kern="100" spc="50" dirty="0" smtClean="0">
                <a:ln w="17780" cmpd="sng">
                  <a:solidFill>
                    <a:schemeClr val="tx1"/>
                  </a:solidFill>
                  <a:prstDash val="solid"/>
                  <a:miter lim="800000"/>
                </a:ln>
                <a:solidFill>
                  <a:schemeClr val="accent4">
                    <a:lumMod val="40000"/>
                    <a:lumOff val="60000"/>
                  </a:schemeClr>
                </a:solidFill>
                <a:effectLst>
                  <a:reflection stA="25000" endPos="68000" dir="5400000" sy="-100000" algn="bl" rotWithShape="0"/>
                </a:effectLst>
                <a:latin typeface="Arial" panose="020B0604020202020204" pitchFamily="34" charset="0"/>
                <a:cs typeface="Arial" panose="020B0604020202020204" pitchFamily="34" charset="0"/>
              </a:rPr>
              <a:t>KÜRESEL BAĞLANTILAR</a:t>
            </a:r>
            <a:endParaRPr lang="en-US" sz="4800" b="1" kern="100" spc="50" dirty="0" smtClean="0">
              <a:ln w="17780" cmpd="sng">
                <a:solidFill>
                  <a:schemeClr val="tx1"/>
                </a:solidFill>
                <a:prstDash val="solid"/>
                <a:miter lim="800000"/>
              </a:ln>
              <a:solidFill>
                <a:schemeClr val="accent4">
                  <a:lumMod val="40000"/>
                  <a:lumOff val="60000"/>
                </a:schemeClr>
              </a:solidFill>
              <a:effectLst>
                <a:reflection stA="25000" endPos="68000" dir="5400000" sy="-100000" algn="bl" rotWithShape="0"/>
              </a:effectLst>
              <a:latin typeface="Arial" panose="020B0604020202020204" pitchFamily="34" charset="0"/>
              <a:cs typeface="Arial" panose="020B0604020202020204" pitchFamily="34" charset="0"/>
            </a:endParaRPr>
          </a:p>
        </p:txBody>
      </p:sp>
      <p:sp>
        <p:nvSpPr>
          <p:cNvPr id="5" name="Rectangle 9"/>
          <p:cNvSpPr>
            <a:spLocks noChangeArrowheads="1"/>
          </p:cNvSpPr>
          <p:nvPr/>
        </p:nvSpPr>
        <p:spPr bwMode="auto">
          <a:xfrm>
            <a:off x="1588770" y="2736815"/>
            <a:ext cx="9098280" cy="1197511"/>
          </a:xfrm>
          <a:prstGeom prst="rect">
            <a:avLst/>
          </a:prstGeom>
          <a:noFill/>
          <a:ln w="9525">
            <a:noFill/>
            <a:miter lim="800000"/>
            <a:headEnd/>
            <a:tailEnd/>
          </a:ln>
        </p:spPr>
        <p:txBody>
          <a:bodyPr/>
          <a:lstStyle/>
          <a:p>
            <a:pPr algn="ctr"/>
            <a:r>
              <a:rPr lang="tr-TR" sz="3200" kern="100" dirty="0" smtClean="0">
                <a:ln w="0"/>
                <a:solidFill>
                  <a:srgbClr val="FFFF00"/>
                </a:solidFill>
                <a:effectLst>
                  <a:glow rad="228600">
                    <a:schemeClr val="accent2">
                      <a:satMod val="175000"/>
                      <a:alpha val="40000"/>
                    </a:schemeClr>
                  </a:glow>
                  <a:outerShdw blurRad="50800" dist="38100" dir="5400000" algn="t" rotWithShape="0">
                    <a:prstClr val="black">
                      <a:alpha val="40000"/>
                    </a:prstClr>
                  </a:outerShdw>
                </a:effectLst>
                <a:latin typeface="Arial" panose="020B0604020202020204" pitchFamily="34" charset="0"/>
                <a:cs typeface="Arial" panose="020B0604020202020204" pitchFamily="34" charset="0"/>
              </a:rPr>
              <a:t>Ticaret ve Teknoloji</a:t>
            </a:r>
            <a:endParaRPr lang="en-US" sz="3200" kern="100" dirty="0">
              <a:ln w="0"/>
              <a:solidFill>
                <a:srgbClr val="FFFF00"/>
              </a:solidFill>
              <a:effectLst>
                <a:glow rad="228600">
                  <a:schemeClr val="accent2">
                    <a:satMod val="175000"/>
                    <a:alpha val="40000"/>
                  </a:schemeClr>
                </a:glow>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241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 23"/>
          <p:cNvGrpSpPr/>
          <p:nvPr/>
        </p:nvGrpSpPr>
        <p:grpSpPr>
          <a:xfrm>
            <a:off x="349622" y="787721"/>
            <a:ext cx="11497237" cy="2831008"/>
            <a:chOff x="349622" y="787721"/>
            <a:chExt cx="11497237" cy="2831008"/>
          </a:xfrm>
        </p:grpSpPr>
        <p:pic>
          <p:nvPicPr>
            <p:cNvPr id="25" name="Resim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22" y="787721"/>
              <a:ext cx="11497237" cy="2831008"/>
            </a:xfrm>
            <a:prstGeom prst="rect">
              <a:avLst/>
            </a:prstGeom>
          </p:spPr>
        </p:pic>
        <p:sp>
          <p:nvSpPr>
            <p:cNvPr id="26" name="Yuvarlatılmış Dikdörtgen 25"/>
            <p:cNvSpPr/>
            <p:nvPr/>
          </p:nvSpPr>
          <p:spPr>
            <a:xfrm>
              <a:off x="349622" y="862082"/>
              <a:ext cx="11260941" cy="2756647"/>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tr-TR" sz="2800" dirty="0" smtClean="0"/>
                <a:t>En hızlı ticaret </a:t>
              </a:r>
              <a:r>
                <a:rPr lang="tr-TR" sz="2800" dirty="0" smtClean="0"/>
                <a:t>ulaşımı, </a:t>
              </a:r>
              <a:r>
                <a:rPr lang="tr-TR" sz="2800" dirty="0" smtClean="0"/>
                <a:t>deniz ulaşımıdır.</a:t>
              </a:r>
              <a:endParaRPr lang="tr-TR" sz="2800" dirty="0">
                <a:latin typeface="Arial" charset="0"/>
                <a:cs typeface="Arial" charset="0"/>
              </a:endParaRPr>
            </a:p>
          </p:txBody>
        </p:sp>
      </p:grpSp>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9412852" y="4519035"/>
            <a:ext cx="1255821" cy="1075611"/>
          </a:xfrm>
          <a:prstGeom prst="rect">
            <a:avLst/>
          </a:prstGeom>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0494" y="4470863"/>
            <a:ext cx="1304364" cy="1117188"/>
          </a:xfrm>
          <a:prstGeom prst="rect">
            <a:avLst/>
          </a:prstGeom>
        </p:spPr>
      </p:pic>
      <p:grpSp>
        <p:nvGrpSpPr>
          <p:cNvPr id="15" name="Grup 14"/>
          <p:cNvGrpSpPr/>
          <p:nvPr/>
        </p:nvGrpSpPr>
        <p:grpSpPr>
          <a:xfrm>
            <a:off x="6887582" y="2811877"/>
            <a:ext cx="5623892" cy="4227355"/>
            <a:chOff x="3407317" y="726803"/>
            <a:chExt cx="5623892" cy="4227355"/>
          </a:xfrm>
        </p:grpSpPr>
        <p:pic>
          <p:nvPicPr>
            <p:cNvPr id="13" name="Resim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7317" y="726803"/>
              <a:ext cx="5623892" cy="4227355"/>
            </a:xfrm>
            <a:prstGeom prst="rect">
              <a:avLst/>
            </a:prstGeom>
          </p:spPr>
        </p:pic>
        <p:sp>
          <p:nvSpPr>
            <p:cNvPr id="14" name="Yuvarlatılmış Dikdörtgen 13"/>
            <p:cNvSpPr/>
            <p:nvPr/>
          </p:nvSpPr>
          <p:spPr>
            <a:xfrm>
              <a:off x="5087470" y="2551368"/>
              <a:ext cx="2424202" cy="578224"/>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TEBRİKLER</a:t>
              </a:r>
              <a:endParaRPr lang="tr-TR" sz="2800" dirty="0"/>
            </a:p>
          </p:txBody>
        </p:sp>
      </p:grpSp>
      <p:sp>
        <p:nvSpPr>
          <p:cNvPr id="21" name="29 Yuvarlatılmış Dikdörtgen">
            <a:hlinkClick r:id="" action="ppaction://hlinkshowjump?jump=nextslide"/>
          </p:cNvPr>
          <p:cNvSpPr/>
          <p:nvPr/>
        </p:nvSpPr>
        <p:spPr>
          <a:xfrm>
            <a:off x="4766494" y="5594646"/>
            <a:ext cx="2768516" cy="1020638"/>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tr-TR" sz="3600" dirty="0" smtClean="0">
                <a:solidFill>
                  <a:srgbClr val="000000"/>
                </a:solidFill>
                <a:latin typeface="matemitoo" panose="020B0500000000000000" pitchFamily="34" charset="-94"/>
              </a:rPr>
              <a:t>YENİ SORU</a:t>
            </a:r>
            <a:endParaRPr lang="tr-TR" sz="3600" dirty="0">
              <a:solidFill>
                <a:srgbClr val="000000"/>
              </a:solidFill>
              <a:latin typeface="matemitoo" panose="020B0500000000000000" pitchFamily="34" charset="-94"/>
            </a:endParaRPr>
          </a:p>
        </p:txBody>
      </p:sp>
      <p:grpSp>
        <p:nvGrpSpPr>
          <p:cNvPr id="17" name="Grup 16"/>
          <p:cNvGrpSpPr/>
          <p:nvPr/>
        </p:nvGrpSpPr>
        <p:grpSpPr>
          <a:xfrm>
            <a:off x="-366945" y="2811878"/>
            <a:ext cx="5623892" cy="4227355"/>
            <a:chOff x="5295658" y="1080660"/>
            <a:chExt cx="5623892" cy="4227355"/>
          </a:xfrm>
        </p:grpSpPr>
        <p:pic>
          <p:nvPicPr>
            <p:cNvPr id="22" name="Resim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5658" y="1080660"/>
              <a:ext cx="5623892" cy="4227355"/>
            </a:xfrm>
            <a:prstGeom prst="rect">
              <a:avLst/>
            </a:prstGeom>
          </p:spPr>
        </p:pic>
        <p:sp>
          <p:nvSpPr>
            <p:cNvPr id="23" name="Yuvarlatılmış Dikdörtgen 22"/>
            <p:cNvSpPr/>
            <p:nvPr/>
          </p:nvSpPr>
          <p:spPr>
            <a:xfrm>
              <a:off x="7166119" y="2930828"/>
              <a:ext cx="2424202" cy="578224"/>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MAALESEF BİLEMEDİNİZ</a:t>
              </a:r>
              <a:endParaRPr lang="tr-TR" sz="2400" dirty="0"/>
            </a:p>
          </p:txBody>
        </p:sp>
      </p:grpSp>
      <p:sp>
        <p:nvSpPr>
          <p:cNvPr id="18" name="Unvan 1"/>
          <p:cNvSpPr>
            <a:spLocks noGrp="1"/>
          </p:cNvSpPr>
          <p:nvPr>
            <p:ph type="title"/>
          </p:nvPr>
        </p:nvSpPr>
        <p:spPr>
          <a:xfrm>
            <a:off x="0" y="45222"/>
            <a:ext cx="12192000" cy="617514"/>
          </a:xfrm>
          <a:noFill/>
          <a:ln>
            <a:noFill/>
          </a:ln>
          <a:effectLst>
            <a:outerShdw blurRad="50800" dist="114300" dir="17040000" sx="113000" sy="113000" algn="bl" rotWithShape="0">
              <a:schemeClr val="accent2">
                <a:lumMod val="75000"/>
                <a:alpha val="40000"/>
              </a:schemeClr>
            </a:outerShdw>
          </a:effectLst>
        </p:spPr>
        <p:txBody>
          <a:bodyPr>
            <a:noAutofit/>
            <a:scene3d>
              <a:camera prst="perspectiveFront"/>
              <a:lightRig rig="threePt" dir="t"/>
            </a:scene3d>
            <a:sp3d extrusionH="57150" prstMaterial="dkEdge">
              <a:bevelT w="82550" h="38100" prst="coolSlant"/>
              <a:bevelB h="25400" prst="softRound"/>
              <a:extrusionClr>
                <a:srgbClr val="FF0000"/>
              </a:extrusionClr>
            </a:sp3d>
          </a:bodyPr>
          <a:lstStyle/>
          <a:p>
            <a:pPr algn="ctr"/>
            <a:r>
              <a:rPr lang="tr-TR" sz="3200" dirty="0">
                <a:solidFill>
                  <a:schemeClr val="bg1"/>
                </a:solidFill>
              </a:rPr>
              <a:t>Şimdi Sıra Sizde</a:t>
            </a:r>
          </a:p>
        </p:txBody>
      </p:sp>
    </p:spTree>
    <p:extLst>
      <p:ext uri="{BB962C8B-B14F-4D97-AF65-F5344CB8AC3E}">
        <p14:creationId xmlns:p14="http://schemas.microsoft.com/office/powerpoint/2010/main" val="1454807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3" name="kötü.wav"/>
                                        </p:tgtEl>
                                      </p:cMediaNode>
                                    </p:audio>
                                  </p:sub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9412852" y="4519035"/>
            <a:ext cx="1255821" cy="1075611"/>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494" y="4470863"/>
            <a:ext cx="1304364" cy="1117188"/>
          </a:xfrm>
          <a:prstGeom prst="rect">
            <a:avLst/>
          </a:prstGeom>
        </p:spPr>
      </p:pic>
      <p:grpSp>
        <p:nvGrpSpPr>
          <p:cNvPr id="3" name="Grup 2"/>
          <p:cNvGrpSpPr/>
          <p:nvPr/>
        </p:nvGrpSpPr>
        <p:grpSpPr>
          <a:xfrm>
            <a:off x="349622" y="787721"/>
            <a:ext cx="11497237" cy="2831008"/>
            <a:chOff x="349622" y="787721"/>
            <a:chExt cx="11497237" cy="2831008"/>
          </a:xfrm>
        </p:grpSpPr>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22" y="787721"/>
              <a:ext cx="11497237" cy="2831008"/>
            </a:xfrm>
            <a:prstGeom prst="rect">
              <a:avLst/>
            </a:prstGeom>
          </p:spPr>
        </p:pic>
        <p:sp>
          <p:nvSpPr>
            <p:cNvPr id="12" name="Yuvarlatılmış Dikdörtgen 11"/>
            <p:cNvSpPr/>
            <p:nvPr/>
          </p:nvSpPr>
          <p:spPr>
            <a:xfrm>
              <a:off x="349622" y="862082"/>
              <a:ext cx="11260941" cy="2756647"/>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spcBef>
                  <a:spcPct val="20000"/>
                </a:spcBef>
                <a:defRPr/>
              </a:pPr>
              <a:r>
                <a:rPr lang="tr-TR" sz="2800" dirty="0" smtClean="0"/>
                <a:t>İletişim </a:t>
              </a:r>
              <a:r>
                <a:rPr lang="tr-TR" sz="2800" dirty="0" smtClean="0"/>
                <a:t>teknolojileri </a:t>
              </a:r>
              <a:r>
                <a:rPr lang="tr-TR" sz="2800" dirty="0" smtClean="0"/>
                <a:t>pazarlamayı kolaylaştırmıştır.</a:t>
              </a:r>
              <a:endParaRPr lang="tr-TR" sz="2800" dirty="0">
                <a:latin typeface="Arial" charset="0"/>
                <a:cs typeface="Arial" charset="0"/>
              </a:endParaRPr>
            </a:p>
          </p:txBody>
        </p:sp>
      </p:grpSp>
      <p:sp>
        <p:nvSpPr>
          <p:cNvPr id="21" name="29 Yuvarlatılmış Dikdörtgen">
            <a:hlinkClick r:id="" action="ppaction://hlinkshowjump?jump=nextslide"/>
          </p:cNvPr>
          <p:cNvSpPr/>
          <p:nvPr/>
        </p:nvSpPr>
        <p:spPr>
          <a:xfrm>
            <a:off x="4766494" y="5594646"/>
            <a:ext cx="2768516" cy="1020638"/>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tr-TR" sz="3600" dirty="0" smtClean="0">
                <a:solidFill>
                  <a:srgbClr val="000000"/>
                </a:solidFill>
                <a:latin typeface="matemitoo" panose="020B0500000000000000" pitchFamily="34" charset="-94"/>
              </a:rPr>
              <a:t>YENİ SORU</a:t>
            </a:r>
            <a:endParaRPr lang="tr-TR" sz="3600" dirty="0">
              <a:solidFill>
                <a:srgbClr val="000000"/>
              </a:solidFill>
              <a:latin typeface="matemitoo" panose="020B0500000000000000" pitchFamily="34" charset="-94"/>
            </a:endParaRPr>
          </a:p>
        </p:txBody>
      </p:sp>
      <p:grpSp>
        <p:nvGrpSpPr>
          <p:cNvPr id="18" name="Grup 17"/>
          <p:cNvGrpSpPr/>
          <p:nvPr/>
        </p:nvGrpSpPr>
        <p:grpSpPr>
          <a:xfrm>
            <a:off x="-566219" y="2770918"/>
            <a:ext cx="5623892" cy="4227355"/>
            <a:chOff x="3407317" y="726803"/>
            <a:chExt cx="5623892" cy="4227355"/>
          </a:xfrm>
        </p:grpSpPr>
        <p:pic>
          <p:nvPicPr>
            <p:cNvPr id="19" name="Resim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7317" y="726803"/>
              <a:ext cx="5623892" cy="4227355"/>
            </a:xfrm>
            <a:prstGeom prst="rect">
              <a:avLst/>
            </a:prstGeom>
          </p:spPr>
        </p:pic>
        <p:sp>
          <p:nvSpPr>
            <p:cNvPr id="20" name="Yuvarlatılmış Dikdörtgen 19"/>
            <p:cNvSpPr/>
            <p:nvPr/>
          </p:nvSpPr>
          <p:spPr>
            <a:xfrm>
              <a:off x="5087470" y="2551368"/>
              <a:ext cx="2424202" cy="578224"/>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TEBRİKLER</a:t>
              </a:r>
              <a:endParaRPr lang="tr-TR" sz="2800" dirty="0"/>
            </a:p>
          </p:txBody>
        </p:sp>
      </p:grpSp>
      <p:grpSp>
        <p:nvGrpSpPr>
          <p:cNvPr id="24" name="Grup 23"/>
          <p:cNvGrpSpPr/>
          <p:nvPr/>
        </p:nvGrpSpPr>
        <p:grpSpPr>
          <a:xfrm>
            <a:off x="6925592" y="2785206"/>
            <a:ext cx="5623892" cy="4227355"/>
            <a:chOff x="5295658" y="1080660"/>
            <a:chExt cx="5623892" cy="4227355"/>
          </a:xfrm>
        </p:grpSpPr>
        <p:pic>
          <p:nvPicPr>
            <p:cNvPr id="25" name="Resim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5658" y="1080660"/>
              <a:ext cx="5623892" cy="4227355"/>
            </a:xfrm>
            <a:prstGeom prst="rect">
              <a:avLst/>
            </a:prstGeom>
          </p:spPr>
        </p:pic>
        <p:sp>
          <p:nvSpPr>
            <p:cNvPr id="26" name="Yuvarlatılmış Dikdörtgen 25"/>
            <p:cNvSpPr/>
            <p:nvPr/>
          </p:nvSpPr>
          <p:spPr>
            <a:xfrm>
              <a:off x="7166119" y="2930828"/>
              <a:ext cx="2424202" cy="578224"/>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MAALESEF BİLEMEDİNİZ</a:t>
              </a:r>
              <a:endParaRPr lang="tr-TR" sz="2400" dirty="0"/>
            </a:p>
          </p:txBody>
        </p:sp>
      </p:grpSp>
      <p:sp>
        <p:nvSpPr>
          <p:cNvPr id="14" name="Unvan 1"/>
          <p:cNvSpPr>
            <a:spLocks noGrp="1"/>
          </p:cNvSpPr>
          <p:nvPr>
            <p:ph type="title"/>
          </p:nvPr>
        </p:nvSpPr>
        <p:spPr>
          <a:xfrm>
            <a:off x="0" y="45222"/>
            <a:ext cx="12192000" cy="617514"/>
          </a:xfrm>
          <a:noFill/>
          <a:ln>
            <a:noFill/>
          </a:ln>
          <a:effectLst>
            <a:outerShdw blurRad="50800" dist="114300" dir="17040000" sx="113000" sy="113000" algn="bl" rotWithShape="0">
              <a:schemeClr val="accent2">
                <a:lumMod val="75000"/>
                <a:alpha val="40000"/>
              </a:schemeClr>
            </a:outerShdw>
          </a:effectLst>
        </p:spPr>
        <p:txBody>
          <a:bodyPr>
            <a:noAutofit/>
            <a:scene3d>
              <a:camera prst="perspectiveFront"/>
              <a:lightRig rig="threePt" dir="t"/>
            </a:scene3d>
            <a:sp3d extrusionH="57150" prstMaterial="dkEdge">
              <a:bevelT w="82550" h="38100" prst="coolSlant"/>
              <a:bevelB h="25400" prst="softRound"/>
              <a:extrusionClr>
                <a:srgbClr val="FF0000"/>
              </a:extrusionClr>
            </a:sp3d>
          </a:bodyPr>
          <a:lstStyle/>
          <a:p>
            <a:pPr algn="ctr"/>
            <a:r>
              <a:rPr lang="tr-TR" sz="3200" dirty="0">
                <a:solidFill>
                  <a:schemeClr val="bg1"/>
                </a:solidFill>
              </a:rPr>
              <a:t>Şimdi Sıra Sizde</a:t>
            </a:r>
          </a:p>
        </p:txBody>
      </p:sp>
    </p:spTree>
    <p:extLst>
      <p:ext uri="{BB962C8B-B14F-4D97-AF65-F5344CB8AC3E}">
        <p14:creationId xmlns:p14="http://schemas.microsoft.com/office/powerpoint/2010/main" val="2285239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subTnLst>
                                    <p:audio>
                                      <p:cMediaNode>
                                        <p:cTn display="0" masterRel="sameClick">
                                          <p:stCondLst>
                                            <p:cond evt="begin" delay="0">
                                              <p:tn val="13"/>
                                            </p:cond>
                                          </p:stCondLst>
                                          <p:endCondLst>
                                            <p:cond evt="onStopAudio" delay="0">
                                              <p:tgtEl>
                                                <p:sldTgt/>
                                              </p:tgtEl>
                                            </p:cond>
                                          </p:endCondLst>
                                        </p:cTn>
                                        <p:tgtEl>
                                          <p:sndTgt r:embed="rId3" name="kötü.wav"/>
                                        </p:tgtEl>
                                      </p:cMediaNode>
                                    </p:audio>
                                  </p:sub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0" y="3129997"/>
            <a:ext cx="12192000" cy="3822165"/>
          </a:xfrm>
          <a:prstGeom prst="rect">
            <a:avLst/>
          </a:prstGeom>
        </p:spPr>
      </p:pic>
      <p:sp>
        <p:nvSpPr>
          <p:cNvPr id="11" name="Yuvarlatılmış Dikdörtgen 10"/>
          <p:cNvSpPr/>
          <p:nvPr/>
        </p:nvSpPr>
        <p:spPr>
          <a:xfrm>
            <a:off x="81256" y="742949"/>
            <a:ext cx="12078696" cy="2059816"/>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spcBef>
                <a:spcPct val="0"/>
              </a:spcBef>
              <a:buFontTx/>
              <a:buNone/>
            </a:pPr>
            <a:r>
              <a:rPr lang="tr-TR" altLang="tr-TR" sz="2400" b="1" dirty="0"/>
              <a:t>Aşağıdakilerden hangisi günümüzde ticaretin hızlanmasını sağlayan gelişmelerden biridir?</a:t>
            </a:r>
            <a:endParaRPr lang="tr-TR" altLang="tr-TR" dirty="0"/>
          </a:p>
        </p:txBody>
      </p:sp>
      <p:sp>
        <p:nvSpPr>
          <p:cNvPr id="12" name="Yuvarlatılmış Dikdörtgen 11"/>
          <p:cNvSpPr/>
          <p:nvPr/>
        </p:nvSpPr>
        <p:spPr>
          <a:xfrm>
            <a:off x="1210684" y="3249677"/>
            <a:ext cx="4318746" cy="1483660"/>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altLang="tr-TR" sz="2400" dirty="0"/>
              <a:t>Takas</a:t>
            </a:r>
          </a:p>
        </p:txBody>
      </p:sp>
      <p:sp>
        <p:nvSpPr>
          <p:cNvPr id="13" name="Yuvarlatılmış Dikdörtgen 12"/>
          <p:cNvSpPr/>
          <p:nvPr/>
        </p:nvSpPr>
        <p:spPr>
          <a:xfrm>
            <a:off x="7502719" y="3242762"/>
            <a:ext cx="4422068" cy="1654698"/>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altLang="tr-TR" sz="2400" dirty="0" smtClean="0"/>
              <a:t>Kayık</a:t>
            </a:r>
            <a:endParaRPr lang="tr-TR" altLang="tr-TR" sz="2400" dirty="0"/>
          </a:p>
        </p:txBody>
      </p:sp>
      <p:sp>
        <p:nvSpPr>
          <p:cNvPr id="14" name="Yuvarlatılmış Dikdörtgen 13"/>
          <p:cNvSpPr/>
          <p:nvPr/>
        </p:nvSpPr>
        <p:spPr>
          <a:xfrm>
            <a:off x="1203960" y="5224692"/>
            <a:ext cx="4488180" cy="1554414"/>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altLang="tr-TR" sz="2400" dirty="0" smtClean="0"/>
              <a:t>İnternet</a:t>
            </a:r>
            <a:endParaRPr lang="tr-TR" altLang="tr-TR" sz="2400" dirty="0"/>
          </a:p>
        </p:txBody>
      </p:sp>
      <p:sp>
        <p:nvSpPr>
          <p:cNvPr id="15" name="Yuvarlatılmış Dikdörtgen 14"/>
          <p:cNvSpPr/>
          <p:nvPr/>
        </p:nvSpPr>
        <p:spPr>
          <a:xfrm>
            <a:off x="7391199" y="5224692"/>
            <a:ext cx="4533587" cy="1735733"/>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spcBef>
                <a:spcPct val="0"/>
              </a:spcBef>
              <a:buFontTx/>
              <a:buNone/>
            </a:pPr>
            <a:r>
              <a:rPr lang="tr-TR" altLang="tr-TR" sz="2400" dirty="0" smtClean="0"/>
              <a:t>Kervan</a:t>
            </a:r>
            <a:endParaRPr lang="tr-TR" altLang="tr-TR" sz="2400" dirty="0">
              <a:solidFill>
                <a:srgbClr val="000000"/>
              </a:solidFill>
            </a:endParaRPr>
          </a:p>
        </p:txBody>
      </p:sp>
      <p:sp>
        <p:nvSpPr>
          <p:cNvPr id="16" name="29 Yuvarlatılmış Dikdörtgen">
            <a:hlinkClick r:id="" action="ppaction://hlinkshowjump?jump=nextslide"/>
          </p:cNvPr>
          <p:cNvSpPr/>
          <p:nvPr/>
        </p:nvSpPr>
        <p:spPr>
          <a:xfrm>
            <a:off x="5497320" y="6452688"/>
            <a:ext cx="1998226" cy="438244"/>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tr-TR" sz="2400" dirty="0" smtClean="0">
                <a:solidFill>
                  <a:srgbClr val="000000"/>
                </a:solidFill>
                <a:latin typeface="matemitoo" panose="020B0500000000000000" pitchFamily="34" charset="-94"/>
              </a:rPr>
              <a:t>YENİ SORU</a:t>
            </a:r>
            <a:endParaRPr lang="tr-TR" sz="2400" dirty="0">
              <a:solidFill>
                <a:srgbClr val="000000"/>
              </a:solidFill>
              <a:latin typeface="matemitoo" panose="020B0500000000000000" pitchFamily="34" charset="-94"/>
            </a:endParaRPr>
          </a:p>
        </p:txBody>
      </p:sp>
      <p:sp>
        <p:nvSpPr>
          <p:cNvPr id="19" name="Yuvarlatılmış Dikdörtgen 18"/>
          <p:cNvSpPr/>
          <p:nvPr/>
        </p:nvSpPr>
        <p:spPr>
          <a:xfrm rot="20629666">
            <a:off x="6518730" y="5257566"/>
            <a:ext cx="600636" cy="573741"/>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a:t>
            </a:r>
          </a:p>
        </p:txBody>
      </p:sp>
      <p:sp>
        <p:nvSpPr>
          <p:cNvPr id="20" name="Yuvarlatılmış Dikdörtgen 19"/>
          <p:cNvSpPr/>
          <p:nvPr/>
        </p:nvSpPr>
        <p:spPr>
          <a:xfrm rot="20629666">
            <a:off x="6428070" y="3370230"/>
            <a:ext cx="600636" cy="573741"/>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t>
            </a:r>
            <a:endParaRPr lang="tr-T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5" name="Resim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100477" y="3212825"/>
            <a:ext cx="1255821" cy="1075611"/>
          </a:xfrm>
          <a:prstGeom prst="rect">
            <a:avLst/>
          </a:prstGeom>
        </p:spPr>
      </p:pic>
      <p:pic>
        <p:nvPicPr>
          <p:cNvPr id="36" name="Resim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939443" y="5177008"/>
            <a:ext cx="1255821" cy="1075611"/>
          </a:xfrm>
          <a:prstGeom prst="rect">
            <a:avLst/>
          </a:prstGeom>
        </p:spPr>
      </p:pic>
      <p:sp>
        <p:nvSpPr>
          <p:cNvPr id="21" name="Unvan 1"/>
          <p:cNvSpPr txBox="1">
            <a:spLocks/>
          </p:cNvSpPr>
          <p:nvPr/>
        </p:nvSpPr>
        <p:spPr>
          <a:xfrm>
            <a:off x="0" y="45222"/>
            <a:ext cx="12192000" cy="617514"/>
          </a:xfrm>
          <a:prstGeom prst="rect">
            <a:avLst/>
          </a:prstGeom>
          <a:noFill/>
          <a:ln>
            <a:noFill/>
          </a:ln>
          <a:effectLst>
            <a:outerShdw blurRad="50800" dist="114300" dir="17040000" sx="113000" sy="113000" algn="bl" rotWithShape="0">
              <a:schemeClr val="accent2">
                <a:lumMod val="75000"/>
                <a:alpha val="40000"/>
              </a:schemeClr>
            </a:outerShdw>
          </a:effectLst>
        </p:spPr>
        <p:txBody>
          <a:bodyPr vert="horz" lIns="91440" tIns="45720" rIns="91440" bIns="45720" rtlCol="0" anchor="b">
            <a:noAutofit/>
            <a:scene3d>
              <a:camera prst="perspectiveFront"/>
              <a:lightRig rig="threePt" dir="t"/>
            </a:scene3d>
            <a:sp3d extrusionH="57150" prstMaterial="dkEdge">
              <a:bevelT w="82550" h="38100" prst="coolSlant"/>
              <a:bevelB h="25400" prst="softRound"/>
              <a:extrusionClr>
                <a:srgbClr val="FF0000"/>
              </a:extrusionClr>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dirty="0" smtClean="0">
                <a:solidFill>
                  <a:schemeClr val="bg1"/>
                </a:solidFill>
              </a:rPr>
              <a:t>Hangisi Çöz Bakalım</a:t>
            </a:r>
            <a:endParaRPr lang="tr-TR" sz="3200" dirty="0">
              <a:solidFill>
                <a:schemeClr val="bg1"/>
              </a:solidFill>
            </a:endParaRPr>
          </a:p>
        </p:txBody>
      </p:sp>
      <p:sp>
        <p:nvSpPr>
          <p:cNvPr id="22" name="Yuvarlatılmış Dikdörtgen 21"/>
          <p:cNvSpPr/>
          <p:nvPr/>
        </p:nvSpPr>
        <p:spPr>
          <a:xfrm rot="20629666">
            <a:off x="151279" y="3285120"/>
            <a:ext cx="600636" cy="573741"/>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endParaRPr lang="tr-T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3" name="Yuvarlatılmış Dikdörtgen 22"/>
          <p:cNvSpPr/>
          <p:nvPr/>
        </p:nvSpPr>
        <p:spPr>
          <a:xfrm rot="20629666">
            <a:off x="183177" y="5296985"/>
            <a:ext cx="600636" cy="573741"/>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
            </a:r>
          </a:p>
        </p:txBody>
      </p:sp>
      <p:pic>
        <p:nvPicPr>
          <p:cNvPr id="24" name="Resim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60" y="4884711"/>
            <a:ext cx="1304364" cy="1117188"/>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4714" y="3227407"/>
            <a:ext cx="1255821" cy="1075611"/>
          </a:xfrm>
          <a:prstGeom prst="rect">
            <a:avLst/>
          </a:prstGeom>
        </p:spPr>
      </p:pic>
    </p:spTree>
    <p:extLst>
      <p:ext uri="{BB962C8B-B14F-4D97-AF65-F5344CB8AC3E}">
        <p14:creationId xmlns:p14="http://schemas.microsoft.com/office/powerpoint/2010/main" val="1643103302"/>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2" name="kötü.wav"/>
                                        </p:tgtEl>
                                      </p:cMediaNode>
                                    </p:audio>
                                  </p:subTnLst>
                                </p:cTn>
                              </p:par>
                            </p:childTnLst>
                          </p:cTn>
                        </p:par>
                      </p:childTnLst>
                    </p:cTn>
                  </p:par>
                </p:childTnLst>
              </p:cTn>
              <p:nextCondLst>
                <p:cond evt="onClick" delay="0">
                  <p:tgtEl>
                    <p:spTgt spid="20"/>
                  </p:tgtEl>
                </p:cond>
              </p:nextCondLst>
            </p:seq>
            <p:seq concurrent="1" nextAc="seek">
              <p:cTn id="10" restart="whenNotActive" fill="hold" evtFilter="cancelBubble" nodeType="interactiveSeq">
                <p:stCondLst>
                  <p:cond evt="onClick" delay="0">
                    <p:tgtEl>
                      <p:spTgt spid="19"/>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subTnLst>
                                    <p:audio>
                                      <p:cMediaNode>
                                        <p:cTn display="0" masterRel="sameClick">
                                          <p:stCondLst>
                                            <p:cond evt="begin" delay="0">
                                              <p:tn val="13"/>
                                            </p:cond>
                                          </p:stCondLst>
                                          <p:endCondLst>
                                            <p:cond evt="onStopAudio" delay="0">
                                              <p:tgtEl>
                                                <p:sldTgt/>
                                              </p:tgtEl>
                                            </p:cond>
                                          </p:endCondLst>
                                        </p:cTn>
                                        <p:tgtEl>
                                          <p:sndTgt r:embed="rId2" name="kötü.wav"/>
                                        </p:tgtEl>
                                      </p:cMediaNode>
                                    </p:audio>
                                  </p:sub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subTnLst>
                                    <p:audio>
                                      <p:cMediaNode>
                                        <p:cTn display="0" masterRel="sameClick">
                                          <p:stCondLst>
                                            <p:cond evt="begin" delay="0">
                                              <p:tn val="29"/>
                                            </p:cond>
                                          </p:stCondLst>
                                          <p:endCondLst>
                                            <p:cond evt="onStopAudio" delay="0">
                                              <p:tgtEl>
                                                <p:sldTgt/>
                                              </p:tgtEl>
                                            </p:cond>
                                          </p:endCondLst>
                                        </p:cTn>
                                        <p:tgtEl>
                                          <p:sndTgt r:embed="rId2" name="kötü.wav"/>
                                        </p:tgtEl>
                                      </p:cMediaNode>
                                    </p:audio>
                                  </p:subTnLst>
                                </p:cTn>
                              </p:par>
                            </p:childTnLst>
                          </p:cTn>
                        </p:par>
                      </p:childTnLst>
                    </p:cTn>
                  </p:par>
                </p:childTnLst>
              </p:cTn>
              <p:nextCondLst>
                <p:cond evt="onClick" delay="0">
                  <p:tgtEl>
                    <p:spTgt spid="2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0" y="3115929"/>
            <a:ext cx="12192000" cy="3822165"/>
          </a:xfrm>
          <a:prstGeom prst="rect">
            <a:avLst/>
          </a:prstGeom>
        </p:spPr>
      </p:pic>
      <p:sp>
        <p:nvSpPr>
          <p:cNvPr id="11" name="Yuvarlatılmış Dikdörtgen 10"/>
          <p:cNvSpPr/>
          <p:nvPr/>
        </p:nvSpPr>
        <p:spPr>
          <a:xfrm>
            <a:off x="81256" y="742949"/>
            <a:ext cx="12078696" cy="2059816"/>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r>
              <a:rPr lang="tr-TR" altLang="tr-TR" sz="2400" b="1" dirty="0"/>
              <a:t> Aşağıdakilerden hangisi günümüzde ticaretin hızlanmasını sağlayan gelişmelerden birisi </a:t>
            </a:r>
            <a:r>
              <a:rPr lang="tr-TR" altLang="tr-TR" sz="2400" b="1" u="sng" dirty="0"/>
              <a:t>değildir</a:t>
            </a:r>
            <a:r>
              <a:rPr lang="tr-TR" altLang="tr-TR" sz="2400" b="1" dirty="0"/>
              <a:t>?</a:t>
            </a:r>
            <a:endParaRPr lang="tr-TR" sz="2400" b="1" dirty="0"/>
          </a:p>
        </p:txBody>
      </p:sp>
      <p:sp>
        <p:nvSpPr>
          <p:cNvPr id="12" name="Yuvarlatılmış Dikdörtgen 11"/>
          <p:cNvSpPr/>
          <p:nvPr/>
        </p:nvSpPr>
        <p:spPr>
          <a:xfrm>
            <a:off x="1210684" y="3231593"/>
            <a:ext cx="4318746" cy="1483660"/>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spcBef>
                <a:spcPct val="0"/>
              </a:spcBef>
            </a:pPr>
            <a:r>
              <a:rPr lang="tr-TR" altLang="tr-TR" sz="2400" dirty="0"/>
              <a:t>İnternet</a:t>
            </a:r>
          </a:p>
        </p:txBody>
      </p:sp>
      <p:sp>
        <p:nvSpPr>
          <p:cNvPr id="13" name="Yuvarlatılmış Dikdörtgen 12"/>
          <p:cNvSpPr/>
          <p:nvPr/>
        </p:nvSpPr>
        <p:spPr>
          <a:xfrm>
            <a:off x="7502719" y="3242762"/>
            <a:ext cx="4422068" cy="1654698"/>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altLang="tr-TR" sz="2400" dirty="0"/>
              <a:t>Küresel </a:t>
            </a:r>
            <a:r>
              <a:rPr lang="tr-TR" altLang="tr-TR" sz="2400" dirty="0" smtClean="0"/>
              <a:t>ısınma</a:t>
            </a:r>
            <a:endParaRPr lang="tr-TR" altLang="tr-TR" sz="2400" dirty="0"/>
          </a:p>
        </p:txBody>
      </p:sp>
      <p:sp>
        <p:nvSpPr>
          <p:cNvPr id="14" name="Yuvarlatılmış Dikdörtgen 13"/>
          <p:cNvSpPr/>
          <p:nvPr/>
        </p:nvSpPr>
        <p:spPr>
          <a:xfrm>
            <a:off x="1203960" y="5224692"/>
            <a:ext cx="4488180" cy="1554414"/>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altLang="tr-TR" sz="2400" dirty="0"/>
              <a:t>Cep </a:t>
            </a:r>
            <a:r>
              <a:rPr lang="tr-TR" altLang="tr-TR" sz="2400" dirty="0" smtClean="0"/>
              <a:t>telefonu</a:t>
            </a:r>
            <a:endParaRPr lang="tr-TR" altLang="tr-TR" sz="2400" dirty="0"/>
          </a:p>
        </p:txBody>
      </p:sp>
      <p:sp>
        <p:nvSpPr>
          <p:cNvPr id="15" name="Yuvarlatılmış Dikdörtgen 14"/>
          <p:cNvSpPr/>
          <p:nvPr/>
        </p:nvSpPr>
        <p:spPr>
          <a:xfrm>
            <a:off x="7391199" y="5224692"/>
            <a:ext cx="4533587" cy="1735733"/>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altLang="tr-TR" sz="2400" dirty="0"/>
              <a:t>Hızlı trenler</a:t>
            </a:r>
          </a:p>
        </p:txBody>
      </p:sp>
      <p:sp>
        <p:nvSpPr>
          <p:cNvPr id="16" name="29 Yuvarlatılmış Dikdörtgen">
            <a:hlinkClick r:id="" action="ppaction://hlinkshowjump?jump=nextslide"/>
          </p:cNvPr>
          <p:cNvSpPr/>
          <p:nvPr/>
        </p:nvSpPr>
        <p:spPr>
          <a:xfrm>
            <a:off x="5497320" y="6452688"/>
            <a:ext cx="1998226" cy="438244"/>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tr-TR" sz="2400" dirty="0" smtClean="0">
                <a:solidFill>
                  <a:srgbClr val="000000"/>
                </a:solidFill>
                <a:latin typeface="matemitoo" panose="020B0500000000000000" pitchFamily="34" charset="-94"/>
              </a:rPr>
              <a:t>YENİ SORU</a:t>
            </a:r>
            <a:endParaRPr lang="tr-TR" sz="2400" dirty="0">
              <a:solidFill>
                <a:srgbClr val="000000"/>
              </a:solidFill>
              <a:latin typeface="matemitoo" panose="020B0500000000000000" pitchFamily="34" charset="-94"/>
            </a:endParaRPr>
          </a:p>
        </p:txBody>
      </p:sp>
      <p:sp>
        <p:nvSpPr>
          <p:cNvPr id="19" name="Yuvarlatılmış Dikdörtgen 18"/>
          <p:cNvSpPr/>
          <p:nvPr/>
        </p:nvSpPr>
        <p:spPr>
          <a:xfrm rot="20629666">
            <a:off x="6518730" y="5257566"/>
            <a:ext cx="600636" cy="573741"/>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a:t>
            </a:r>
          </a:p>
        </p:txBody>
      </p:sp>
      <p:sp>
        <p:nvSpPr>
          <p:cNvPr id="20" name="Yuvarlatılmış Dikdörtgen 19"/>
          <p:cNvSpPr/>
          <p:nvPr/>
        </p:nvSpPr>
        <p:spPr>
          <a:xfrm rot="20629666">
            <a:off x="190948" y="5354088"/>
            <a:ext cx="600636" cy="573741"/>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
            </a:r>
          </a:p>
        </p:txBody>
      </p:sp>
      <p:pic>
        <p:nvPicPr>
          <p:cNvPr id="35" name="Resim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5535" y="5208132"/>
            <a:ext cx="1255821" cy="1075611"/>
          </a:xfrm>
          <a:prstGeom prst="rect">
            <a:avLst/>
          </a:prstGeom>
        </p:spPr>
      </p:pic>
      <p:pic>
        <p:nvPicPr>
          <p:cNvPr id="36" name="Resim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246898" y="5224692"/>
            <a:ext cx="1255821" cy="1075611"/>
          </a:xfrm>
          <a:prstGeom prst="rect">
            <a:avLst/>
          </a:prstGeom>
        </p:spPr>
      </p:pic>
      <p:sp>
        <p:nvSpPr>
          <p:cNvPr id="21" name="Unvan 1"/>
          <p:cNvSpPr txBox="1">
            <a:spLocks/>
          </p:cNvSpPr>
          <p:nvPr/>
        </p:nvSpPr>
        <p:spPr>
          <a:xfrm>
            <a:off x="0" y="45222"/>
            <a:ext cx="12192000" cy="617514"/>
          </a:xfrm>
          <a:prstGeom prst="rect">
            <a:avLst/>
          </a:prstGeom>
          <a:noFill/>
          <a:ln>
            <a:noFill/>
          </a:ln>
          <a:effectLst>
            <a:outerShdw blurRad="50800" dist="114300" dir="17040000" sx="113000" sy="113000" algn="bl" rotWithShape="0">
              <a:schemeClr val="accent2">
                <a:lumMod val="75000"/>
                <a:alpha val="40000"/>
              </a:schemeClr>
            </a:outerShdw>
          </a:effectLst>
        </p:spPr>
        <p:txBody>
          <a:bodyPr vert="horz" lIns="91440" tIns="45720" rIns="91440" bIns="45720" rtlCol="0" anchor="b">
            <a:noAutofit/>
            <a:scene3d>
              <a:camera prst="perspectiveFront"/>
              <a:lightRig rig="threePt" dir="t"/>
            </a:scene3d>
            <a:sp3d extrusionH="57150" prstMaterial="dkEdge">
              <a:bevelT w="82550" h="38100" prst="coolSlant"/>
              <a:bevelB h="25400" prst="softRound"/>
              <a:extrusionClr>
                <a:srgbClr val="FF0000"/>
              </a:extrusionClr>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dirty="0" smtClean="0">
                <a:solidFill>
                  <a:schemeClr val="bg1"/>
                </a:solidFill>
              </a:rPr>
              <a:t>Hangisi Çöz Bakalım</a:t>
            </a:r>
            <a:endParaRPr lang="tr-TR" sz="3200" dirty="0">
              <a:solidFill>
                <a:schemeClr val="bg1"/>
              </a:solidFill>
            </a:endParaRPr>
          </a:p>
        </p:txBody>
      </p:sp>
      <p:sp>
        <p:nvSpPr>
          <p:cNvPr id="22" name="Yuvarlatılmış Dikdörtgen 21"/>
          <p:cNvSpPr/>
          <p:nvPr/>
        </p:nvSpPr>
        <p:spPr>
          <a:xfrm rot="20629666">
            <a:off x="151279" y="3285120"/>
            <a:ext cx="600636" cy="573741"/>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endParaRPr lang="tr-T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3" name="Yuvarlatılmış Dikdörtgen 22"/>
          <p:cNvSpPr/>
          <p:nvPr/>
        </p:nvSpPr>
        <p:spPr>
          <a:xfrm rot="20629666">
            <a:off x="6419402" y="3319409"/>
            <a:ext cx="600636" cy="573741"/>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t>
            </a:r>
            <a:endParaRPr lang="tr-T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24" name="Resim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2626" y="2934912"/>
            <a:ext cx="1304364" cy="1117188"/>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43095" y="3209088"/>
            <a:ext cx="1255821" cy="1075611"/>
          </a:xfrm>
          <a:prstGeom prst="rect">
            <a:avLst/>
          </a:prstGeom>
        </p:spPr>
      </p:pic>
    </p:spTree>
    <p:extLst>
      <p:ext uri="{BB962C8B-B14F-4D97-AF65-F5344CB8AC3E}">
        <p14:creationId xmlns:p14="http://schemas.microsoft.com/office/powerpoint/2010/main" val="2688953445"/>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2" name="kötü.wav"/>
                                        </p:tgtEl>
                                      </p:cMediaNode>
                                    </p:audio>
                                  </p:subTnLst>
                                </p:cTn>
                              </p:par>
                            </p:childTnLst>
                          </p:cTn>
                        </p:par>
                      </p:childTnLst>
                    </p:cTn>
                  </p:par>
                </p:childTnLst>
              </p:cTn>
              <p:nextCondLst>
                <p:cond evt="onClick" delay="0">
                  <p:tgtEl>
                    <p:spTgt spid="20"/>
                  </p:tgtEl>
                </p:cond>
              </p:nextCondLst>
            </p:seq>
            <p:seq concurrent="1" nextAc="seek">
              <p:cTn id="10" restart="whenNotActive" fill="hold" evtFilter="cancelBubble" nodeType="interactiveSeq">
                <p:stCondLst>
                  <p:cond evt="onClick" delay="0">
                    <p:tgtEl>
                      <p:spTgt spid="19"/>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subTnLst>
                                    <p:audio>
                                      <p:cMediaNode>
                                        <p:cTn display="0" masterRel="sameClick">
                                          <p:stCondLst>
                                            <p:cond evt="begin" delay="0">
                                              <p:tn val="13"/>
                                            </p:cond>
                                          </p:stCondLst>
                                          <p:endCondLst>
                                            <p:cond evt="onStopAudio" delay="0">
                                              <p:tgtEl>
                                                <p:sldTgt/>
                                              </p:tgtEl>
                                            </p:cond>
                                          </p:endCondLst>
                                        </p:cTn>
                                        <p:tgtEl>
                                          <p:sndTgt r:embed="rId2" name="kötü.wav"/>
                                        </p:tgtEl>
                                      </p:cMediaNode>
                                    </p:audio>
                                  </p:sub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subTnLst>
                                    <p:audio>
                                      <p:cMediaNode>
                                        <p:cTn display="0" masterRel="sameClick">
                                          <p:stCondLst>
                                            <p:cond evt="begin" delay="0">
                                              <p:tn val="29"/>
                                            </p:cond>
                                          </p:stCondLst>
                                          <p:endCondLst>
                                            <p:cond evt="onStopAudio" delay="0">
                                              <p:tgtEl>
                                                <p:sldTgt/>
                                              </p:tgtEl>
                                            </p:cond>
                                          </p:endCondLst>
                                        </p:cTn>
                                        <p:tgtEl>
                                          <p:sndTgt r:embed="rId2" name="kötü.wav"/>
                                        </p:tgtEl>
                                      </p:cMediaNode>
                                    </p:audio>
                                  </p:subTnLst>
                                </p:cTn>
                              </p:par>
                            </p:childTnLst>
                          </p:cTn>
                        </p:par>
                      </p:childTnLst>
                    </p:cTn>
                  </p:par>
                </p:childTnLst>
              </p:cTn>
              <p:nextCondLst>
                <p:cond evt="onClick" delay="0">
                  <p:tgtEl>
                    <p:spTgt spid="2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0" y="3129997"/>
            <a:ext cx="12192000" cy="3822165"/>
          </a:xfrm>
          <a:prstGeom prst="rect">
            <a:avLst/>
          </a:prstGeom>
        </p:spPr>
      </p:pic>
      <p:sp>
        <p:nvSpPr>
          <p:cNvPr id="11" name="Yuvarlatılmış Dikdörtgen 10"/>
          <p:cNvSpPr/>
          <p:nvPr/>
        </p:nvSpPr>
        <p:spPr>
          <a:xfrm>
            <a:off x="81256" y="742949"/>
            <a:ext cx="12078696" cy="2059816"/>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endParaRPr lang="tr-TR" sz="2400" dirty="0"/>
          </a:p>
          <a:p>
            <a:endParaRPr lang="tr-TR" sz="2400" dirty="0"/>
          </a:p>
          <a:p>
            <a:pPr>
              <a:spcBef>
                <a:spcPct val="0"/>
              </a:spcBef>
              <a:buFontTx/>
              <a:buNone/>
            </a:pPr>
            <a:r>
              <a:rPr lang="tr-TR" altLang="tr-TR" sz="2400" b="1" dirty="0"/>
              <a:t>Ülkelerarası </a:t>
            </a:r>
            <a:r>
              <a:rPr lang="tr-TR" altLang="tr-TR" sz="2400" b="1" dirty="0" smtClean="0"/>
              <a:t>alışverişte doğal gaz </a:t>
            </a:r>
            <a:r>
              <a:rPr lang="tr-TR" altLang="tr-TR" sz="2400" b="1" dirty="0"/>
              <a:t>ve petrol gibi enerji kaynakları için hangisi daha güvenli bir taşıma şeklidir? </a:t>
            </a:r>
            <a:endParaRPr lang="tr-TR" altLang="tr-TR" dirty="0"/>
          </a:p>
        </p:txBody>
      </p:sp>
      <p:sp>
        <p:nvSpPr>
          <p:cNvPr id="12" name="Yuvarlatılmış Dikdörtgen 11"/>
          <p:cNvSpPr/>
          <p:nvPr/>
        </p:nvSpPr>
        <p:spPr>
          <a:xfrm>
            <a:off x="1210684" y="3267094"/>
            <a:ext cx="4318746" cy="1630365"/>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altLang="tr-TR" sz="2400" dirty="0" smtClean="0"/>
              <a:t>Hava yolu</a:t>
            </a:r>
            <a:endParaRPr lang="tr-TR" altLang="tr-TR" sz="2400" dirty="0"/>
          </a:p>
        </p:txBody>
      </p:sp>
      <p:sp>
        <p:nvSpPr>
          <p:cNvPr id="13" name="Yuvarlatılmış Dikdörtgen 12"/>
          <p:cNvSpPr/>
          <p:nvPr/>
        </p:nvSpPr>
        <p:spPr>
          <a:xfrm>
            <a:off x="7502719" y="3242762"/>
            <a:ext cx="4422068" cy="1654698"/>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spcBef>
                <a:spcPct val="0"/>
              </a:spcBef>
            </a:pPr>
            <a:r>
              <a:rPr lang="tr-TR" altLang="tr-TR" sz="2400" dirty="0" smtClean="0"/>
              <a:t>Deniz yolu   </a:t>
            </a:r>
            <a:endParaRPr lang="tr-TR" altLang="tr-TR" sz="2400" dirty="0"/>
          </a:p>
        </p:txBody>
      </p:sp>
      <p:sp>
        <p:nvSpPr>
          <p:cNvPr id="14" name="Yuvarlatılmış Dikdörtgen 13"/>
          <p:cNvSpPr/>
          <p:nvPr/>
        </p:nvSpPr>
        <p:spPr>
          <a:xfrm>
            <a:off x="1203960" y="5224692"/>
            <a:ext cx="4488180" cy="1554414"/>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altLang="tr-TR" sz="2400" dirty="0" smtClean="0"/>
              <a:t>Demir yolu</a:t>
            </a:r>
            <a:endParaRPr lang="tr-TR" altLang="tr-TR" sz="2400" dirty="0"/>
          </a:p>
        </p:txBody>
      </p:sp>
      <p:sp>
        <p:nvSpPr>
          <p:cNvPr id="15" name="Yuvarlatılmış Dikdörtgen 14"/>
          <p:cNvSpPr/>
          <p:nvPr/>
        </p:nvSpPr>
        <p:spPr>
          <a:xfrm>
            <a:off x="7391199" y="5224692"/>
            <a:ext cx="4533587" cy="1735733"/>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altLang="tr-TR" sz="2400" dirty="0"/>
              <a:t>Boru </a:t>
            </a:r>
            <a:r>
              <a:rPr lang="tr-TR" altLang="tr-TR" sz="2400" dirty="0" smtClean="0"/>
              <a:t>hattı</a:t>
            </a:r>
            <a:endParaRPr lang="tr-TR" altLang="tr-TR" sz="2400" dirty="0"/>
          </a:p>
        </p:txBody>
      </p:sp>
      <p:sp>
        <p:nvSpPr>
          <p:cNvPr id="16" name="29 Yuvarlatılmış Dikdörtgen">
            <a:hlinkClick r:id="" action="ppaction://hlinkshowjump?jump=nextslide"/>
          </p:cNvPr>
          <p:cNvSpPr/>
          <p:nvPr/>
        </p:nvSpPr>
        <p:spPr>
          <a:xfrm>
            <a:off x="5497320" y="6452688"/>
            <a:ext cx="1998226" cy="438244"/>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tr-TR" sz="2400" dirty="0" smtClean="0">
                <a:solidFill>
                  <a:srgbClr val="000000"/>
                </a:solidFill>
                <a:latin typeface="matemitoo" panose="020B0500000000000000" pitchFamily="34" charset="-94"/>
              </a:rPr>
              <a:t>YENİ SORU</a:t>
            </a:r>
            <a:endParaRPr lang="tr-TR" sz="2400" dirty="0">
              <a:solidFill>
                <a:srgbClr val="000000"/>
              </a:solidFill>
              <a:latin typeface="matemitoo" panose="020B0500000000000000" pitchFamily="34" charset="-94"/>
            </a:endParaRPr>
          </a:p>
        </p:txBody>
      </p:sp>
      <p:sp>
        <p:nvSpPr>
          <p:cNvPr id="19" name="Yuvarlatılmış Dikdörtgen 18"/>
          <p:cNvSpPr/>
          <p:nvPr/>
        </p:nvSpPr>
        <p:spPr>
          <a:xfrm rot="20629666">
            <a:off x="6453572" y="3339390"/>
            <a:ext cx="600636" cy="573741"/>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t>
            </a:r>
            <a:endParaRPr lang="tr-T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0" name="Yuvarlatılmış Dikdörtgen 19"/>
          <p:cNvSpPr/>
          <p:nvPr/>
        </p:nvSpPr>
        <p:spPr>
          <a:xfrm rot="20629666">
            <a:off x="190948" y="5354088"/>
            <a:ext cx="600636" cy="573741"/>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
            </a:r>
          </a:p>
        </p:txBody>
      </p:sp>
      <p:pic>
        <p:nvPicPr>
          <p:cNvPr id="35" name="Resim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0" y="5203862"/>
            <a:ext cx="1255821" cy="1075611"/>
          </a:xfrm>
          <a:prstGeom prst="rect">
            <a:avLst/>
          </a:prstGeom>
        </p:spPr>
      </p:pic>
      <p:pic>
        <p:nvPicPr>
          <p:cNvPr id="36" name="Resim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303011" y="3234499"/>
            <a:ext cx="1255821" cy="1075611"/>
          </a:xfrm>
          <a:prstGeom prst="rect">
            <a:avLst/>
          </a:prstGeom>
        </p:spPr>
      </p:pic>
      <p:sp>
        <p:nvSpPr>
          <p:cNvPr id="21" name="Unvan 1"/>
          <p:cNvSpPr txBox="1">
            <a:spLocks/>
          </p:cNvSpPr>
          <p:nvPr/>
        </p:nvSpPr>
        <p:spPr>
          <a:xfrm>
            <a:off x="0" y="45222"/>
            <a:ext cx="12192000" cy="617514"/>
          </a:xfrm>
          <a:prstGeom prst="rect">
            <a:avLst/>
          </a:prstGeom>
          <a:noFill/>
          <a:ln>
            <a:noFill/>
          </a:ln>
          <a:effectLst>
            <a:outerShdw blurRad="50800" dist="114300" dir="17040000" sx="113000" sy="113000" algn="bl" rotWithShape="0">
              <a:schemeClr val="accent2">
                <a:lumMod val="75000"/>
                <a:alpha val="40000"/>
              </a:schemeClr>
            </a:outerShdw>
          </a:effectLst>
        </p:spPr>
        <p:txBody>
          <a:bodyPr vert="horz" lIns="91440" tIns="45720" rIns="91440" bIns="45720" rtlCol="0" anchor="b">
            <a:noAutofit/>
            <a:scene3d>
              <a:camera prst="perspectiveFront"/>
              <a:lightRig rig="threePt" dir="t"/>
            </a:scene3d>
            <a:sp3d extrusionH="57150" prstMaterial="dkEdge">
              <a:bevelT w="82550" h="38100" prst="coolSlant"/>
              <a:bevelB h="25400" prst="softRound"/>
              <a:extrusionClr>
                <a:srgbClr val="FF0000"/>
              </a:extrusionClr>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dirty="0" smtClean="0">
                <a:solidFill>
                  <a:schemeClr val="bg1"/>
                </a:solidFill>
              </a:rPr>
              <a:t>Hangisi Çöz Bakalım</a:t>
            </a:r>
            <a:endParaRPr lang="tr-TR" sz="3200" dirty="0">
              <a:solidFill>
                <a:schemeClr val="bg1"/>
              </a:solidFill>
            </a:endParaRPr>
          </a:p>
        </p:txBody>
      </p:sp>
      <p:sp>
        <p:nvSpPr>
          <p:cNvPr id="22" name="Yuvarlatılmış Dikdörtgen 21"/>
          <p:cNvSpPr/>
          <p:nvPr/>
        </p:nvSpPr>
        <p:spPr>
          <a:xfrm rot="20629666">
            <a:off x="151279" y="3285120"/>
            <a:ext cx="600636" cy="573741"/>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endParaRPr lang="tr-T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3" name="Yuvarlatılmış Dikdörtgen 22"/>
          <p:cNvSpPr/>
          <p:nvPr/>
        </p:nvSpPr>
        <p:spPr>
          <a:xfrm rot="20629666">
            <a:off x="6535942" y="5371069"/>
            <a:ext cx="600636" cy="573741"/>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a:t>
            </a:r>
            <a:endParaRPr lang="tr-T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24" name="Resim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3011" y="4922669"/>
            <a:ext cx="1304364" cy="1117188"/>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4714" y="3227407"/>
            <a:ext cx="1255821" cy="1075611"/>
          </a:xfrm>
          <a:prstGeom prst="rect">
            <a:avLst/>
          </a:prstGeom>
        </p:spPr>
      </p:pic>
    </p:spTree>
    <p:extLst>
      <p:ext uri="{BB962C8B-B14F-4D97-AF65-F5344CB8AC3E}">
        <p14:creationId xmlns:p14="http://schemas.microsoft.com/office/powerpoint/2010/main" val="423653604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2" name="kötü.wav"/>
                                        </p:tgtEl>
                                      </p:cMediaNode>
                                    </p:audio>
                                  </p:subTnLst>
                                </p:cTn>
                              </p:par>
                            </p:childTnLst>
                          </p:cTn>
                        </p:par>
                      </p:childTnLst>
                    </p:cTn>
                  </p:par>
                </p:childTnLst>
              </p:cTn>
              <p:nextCondLst>
                <p:cond evt="onClick" delay="0">
                  <p:tgtEl>
                    <p:spTgt spid="20"/>
                  </p:tgtEl>
                </p:cond>
              </p:nextCondLst>
            </p:seq>
            <p:seq concurrent="1" nextAc="seek">
              <p:cTn id="10" restart="whenNotActive" fill="hold" evtFilter="cancelBubble" nodeType="interactiveSeq">
                <p:stCondLst>
                  <p:cond evt="onClick" delay="0">
                    <p:tgtEl>
                      <p:spTgt spid="19"/>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subTnLst>
                                    <p:audio>
                                      <p:cMediaNode>
                                        <p:cTn display="0" masterRel="sameClick">
                                          <p:stCondLst>
                                            <p:cond evt="begin" delay="0">
                                              <p:tn val="13"/>
                                            </p:cond>
                                          </p:stCondLst>
                                          <p:endCondLst>
                                            <p:cond evt="onStopAudio" delay="0">
                                              <p:tgtEl>
                                                <p:sldTgt/>
                                              </p:tgtEl>
                                            </p:cond>
                                          </p:endCondLst>
                                        </p:cTn>
                                        <p:tgtEl>
                                          <p:sndTgt r:embed="rId2" name="kötü.wav"/>
                                        </p:tgtEl>
                                      </p:cMediaNode>
                                    </p:audio>
                                  </p:sub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subTnLst>
                                    <p:audio>
                                      <p:cMediaNode>
                                        <p:cTn display="0" masterRel="sameClick">
                                          <p:stCondLst>
                                            <p:cond evt="begin" delay="0">
                                              <p:tn val="29"/>
                                            </p:cond>
                                          </p:stCondLst>
                                          <p:endCondLst>
                                            <p:cond evt="onStopAudio" delay="0">
                                              <p:tgtEl>
                                                <p:sldTgt/>
                                              </p:tgtEl>
                                            </p:cond>
                                          </p:endCondLst>
                                        </p:cTn>
                                        <p:tgtEl>
                                          <p:sndTgt r:embed="rId2" name="kötü.wav"/>
                                        </p:tgtEl>
                                      </p:cMediaNode>
                                    </p:audio>
                                  </p:subTnLst>
                                </p:cTn>
                              </p:par>
                            </p:childTnLst>
                          </p:cTn>
                        </p:par>
                      </p:childTnLst>
                    </p:cTn>
                  </p:par>
                </p:childTnLst>
              </p:cTn>
              <p:nextCondLst>
                <p:cond evt="onClick" delay="0">
                  <p:tgtEl>
                    <p:spTgt spid="2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8600" y="899886"/>
            <a:ext cx="11745686" cy="5704114"/>
          </a:xfrm>
          <a:prstGeom prst="rect">
            <a:avLst/>
          </a:prstGeom>
          <a:noFill/>
          <a:ln w="76200" cmpd="tri">
            <a:noFill/>
            <a:miter lim="800000"/>
            <a:headEnd/>
            <a:tailEnd/>
          </a:ln>
        </p:spPr>
        <p:txBody>
          <a:bodyPr lIns="86731" tIns="86731" rIns="86731" bIns="86731" anchor="ctr"/>
          <a:lstStyle/>
          <a:p>
            <a:r>
              <a:rPr lang="tr-TR" sz="2400" b="1" dirty="0"/>
              <a:t>Günümüzde üretilen ürünlerin çok </a:t>
            </a:r>
            <a:r>
              <a:rPr lang="tr-TR" sz="2400" b="1" dirty="0" smtClean="0"/>
              <a:t>uzak ülkelere </a:t>
            </a:r>
            <a:r>
              <a:rPr lang="tr-TR" sz="2400" b="1" dirty="0"/>
              <a:t>kısa sürede ve güvenli bir </a:t>
            </a:r>
            <a:r>
              <a:rPr lang="tr-TR" sz="2400" b="1" dirty="0" smtClean="0"/>
              <a:t>şekilde taşınmasında </a:t>
            </a:r>
            <a:r>
              <a:rPr lang="tr-TR" sz="2400" b="1" dirty="0"/>
              <a:t>aşağıdakilerden hangisi </a:t>
            </a:r>
            <a:r>
              <a:rPr lang="tr-TR" sz="2400" b="1" dirty="0" smtClean="0"/>
              <a:t>etkili olmuştur?</a:t>
            </a:r>
          </a:p>
          <a:p>
            <a:endParaRPr lang="tr-TR" sz="2400" b="1" dirty="0"/>
          </a:p>
          <a:p>
            <a:endParaRPr lang="tr-TR" sz="2400" b="1" dirty="0" smtClean="0"/>
          </a:p>
          <a:p>
            <a:endParaRPr lang="tr-TR" sz="2400" b="1" dirty="0"/>
          </a:p>
          <a:p>
            <a:endParaRPr lang="tr-TR" sz="2400" b="1" dirty="0" smtClean="0"/>
          </a:p>
          <a:p>
            <a:endParaRPr lang="tr-TR" sz="2400" b="1" dirty="0"/>
          </a:p>
          <a:p>
            <a:r>
              <a:rPr lang="tr-TR" sz="2400" dirty="0"/>
              <a:t>A) Dünya nüfusunun artması</a:t>
            </a:r>
          </a:p>
          <a:p>
            <a:r>
              <a:rPr lang="tr-TR" sz="2400" dirty="0"/>
              <a:t>B) Ülkelerin ihtiyaçlarının artması</a:t>
            </a:r>
          </a:p>
          <a:p>
            <a:r>
              <a:rPr lang="tr-TR" sz="2400" dirty="0"/>
              <a:t>C) Ülkeler arasında göçlerin artması</a:t>
            </a:r>
          </a:p>
          <a:p>
            <a:r>
              <a:rPr lang="tr-TR" sz="2400" dirty="0"/>
              <a:t>D) Ulaşım araçlarının gelişmesi ve </a:t>
            </a:r>
            <a:r>
              <a:rPr lang="tr-TR" sz="2400" dirty="0" smtClean="0"/>
              <a:t>artması</a:t>
            </a:r>
            <a:endParaRPr lang="tr-TR" altLang="tr-TR" sz="2400" b="1" dirty="0"/>
          </a:p>
        </p:txBody>
      </p:sp>
      <p:sp>
        <p:nvSpPr>
          <p:cNvPr id="4" name="Rectangle 4"/>
          <p:cNvSpPr>
            <a:spLocks noGrp="1" noChangeArrowheads="1"/>
          </p:cNvSpPr>
          <p:nvPr>
            <p:ph type="title"/>
          </p:nvPr>
        </p:nvSpPr>
        <p:spPr bwMode="auto">
          <a:xfrm>
            <a:off x="76200" y="152400"/>
            <a:ext cx="1828800" cy="411163"/>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tr-TR" sz="2400" b="1" dirty="0" smtClean="0">
                <a:solidFill>
                  <a:srgbClr val="FF0000"/>
                </a:solidFill>
                <a:effectLst>
                  <a:outerShdw blurRad="38100" dist="38100" dir="2700000" algn="tl">
                    <a:srgbClr val="C0C0C0"/>
                  </a:outerShdw>
                </a:effectLst>
              </a:rPr>
              <a:t>DPY 2018</a:t>
            </a:r>
            <a:endParaRPr lang="tr-TR" sz="2400" dirty="0" smtClean="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94223"/>
            <a:ext cx="4587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nvan 1"/>
          <p:cNvSpPr txBox="1">
            <a:spLocks/>
          </p:cNvSpPr>
          <p:nvPr/>
        </p:nvSpPr>
        <p:spPr>
          <a:xfrm>
            <a:off x="1552074" y="45222"/>
            <a:ext cx="8398042" cy="617514"/>
          </a:xfrm>
          <a:prstGeom prst="rect">
            <a:avLst/>
          </a:prstGeom>
          <a:noFill/>
          <a:ln>
            <a:noFill/>
          </a:ln>
          <a:effectLst>
            <a:outerShdw blurRad="50800" dist="114300" dir="17040000" sx="113000" sy="113000" algn="bl" rotWithShape="0">
              <a:schemeClr val="accent2">
                <a:lumMod val="75000"/>
                <a:alpha val="40000"/>
              </a:schemeClr>
            </a:outerShdw>
          </a:effectLst>
        </p:spPr>
        <p:txBody>
          <a:bodyPr vert="horz" lIns="91440" tIns="45720" rIns="91440" bIns="45720" rtlCol="0" anchor="ctr">
            <a:noAutofit/>
            <a:scene3d>
              <a:camera prst="perspectiveFront"/>
              <a:lightRig rig="threePt" dir="t"/>
            </a:scene3d>
            <a:sp3d extrusionH="57150" prstMaterial="dkEdge">
              <a:bevelT w="82550" h="38100" prst="coolSlant"/>
              <a:bevelB h="25400" prst="softRound"/>
              <a:extrusionClr>
                <a:srgbClr val="FF0000"/>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dirty="0" smtClean="0">
                <a:solidFill>
                  <a:schemeClr val="bg1"/>
                </a:solidFill>
              </a:rPr>
              <a:t>Çıkmış Sorular</a:t>
            </a:r>
            <a:endParaRPr lang="tr-TR" sz="3200" dirty="0">
              <a:solidFill>
                <a:schemeClr val="bg1"/>
              </a:solidFill>
            </a:endParaRPr>
          </a:p>
        </p:txBody>
      </p:sp>
    </p:spTree>
    <p:extLst>
      <p:ext uri="{BB962C8B-B14F-4D97-AF65-F5344CB8AC3E}">
        <p14:creationId xmlns:p14="http://schemas.microsoft.com/office/powerpoint/2010/main" val="277745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grpId="0" nodeType="with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8600" y="899886"/>
            <a:ext cx="11745686" cy="5704114"/>
          </a:xfrm>
          <a:prstGeom prst="rect">
            <a:avLst/>
          </a:prstGeom>
          <a:noFill/>
          <a:ln w="76200" cmpd="tri">
            <a:noFill/>
            <a:miter lim="800000"/>
            <a:headEnd/>
            <a:tailEnd/>
          </a:ln>
        </p:spPr>
        <p:txBody>
          <a:bodyPr lIns="86731" tIns="86731" rIns="86731" bIns="86731" anchor="ctr"/>
          <a:lstStyle/>
          <a:p>
            <a:pPr>
              <a:spcBef>
                <a:spcPct val="0"/>
              </a:spcBef>
              <a:buFontTx/>
              <a:buNone/>
            </a:pPr>
            <a:r>
              <a:rPr lang="tr-TR" altLang="tr-TR" sz="2400" b="1" dirty="0"/>
              <a:t>Ülkeler arası ticaretin gelişmesinde aşağıdakilerden hangisinin etkisi </a:t>
            </a:r>
            <a:r>
              <a:rPr lang="tr-TR" altLang="tr-TR" sz="2400" b="1" u="sng" dirty="0"/>
              <a:t>en azdır</a:t>
            </a:r>
            <a:r>
              <a:rPr lang="tr-TR" altLang="tr-TR" sz="2400" b="1" dirty="0"/>
              <a:t>?</a:t>
            </a:r>
          </a:p>
          <a:p>
            <a:endParaRPr lang="tr-TR" sz="2400" b="1" dirty="0"/>
          </a:p>
          <a:p>
            <a:endParaRPr lang="tr-TR" sz="2400" b="1" dirty="0" smtClean="0"/>
          </a:p>
          <a:p>
            <a:endParaRPr lang="tr-TR" sz="2400" b="1" dirty="0"/>
          </a:p>
          <a:p>
            <a:endParaRPr lang="tr-TR" sz="2400" b="1" dirty="0" smtClean="0"/>
          </a:p>
          <a:p>
            <a:endParaRPr lang="tr-TR" sz="2400" b="1" dirty="0"/>
          </a:p>
          <a:p>
            <a:r>
              <a:rPr lang="tr-TR" sz="2400" dirty="0" smtClean="0"/>
              <a:t>A) Taşıma araçlarının</a:t>
            </a:r>
          </a:p>
          <a:p>
            <a:r>
              <a:rPr lang="tr-TR" sz="2400" dirty="0" smtClean="0"/>
              <a:t>B) Reklam </a:t>
            </a:r>
            <a:r>
              <a:rPr lang="tr-TR" sz="2400" dirty="0"/>
              <a:t>ve </a:t>
            </a:r>
            <a:r>
              <a:rPr lang="tr-TR" sz="2400" dirty="0" smtClean="0"/>
              <a:t>tanıtımların</a:t>
            </a:r>
          </a:p>
          <a:p>
            <a:r>
              <a:rPr lang="tr-TR" sz="2400" dirty="0" smtClean="0"/>
              <a:t>C</a:t>
            </a:r>
            <a:r>
              <a:rPr lang="tr-TR" sz="2400" dirty="0"/>
              <a:t>) </a:t>
            </a:r>
            <a:r>
              <a:rPr lang="tr-TR" sz="2400" dirty="0"/>
              <a:t>Haberleşme </a:t>
            </a:r>
            <a:r>
              <a:rPr lang="tr-TR" sz="2400" dirty="0" smtClean="0"/>
              <a:t>sistemlerinin</a:t>
            </a:r>
          </a:p>
          <a:p>
            <a:r>
              <a:rPr lang="tr-TR" sz="2400" dirty="0" smtClean="0"/>
              <a:t>D</a:t>
            </a:r>
            <a:r>
              <a:rPr lang="tr-TR" sz="2400" dirty="0"/>
              <a:t>) </a:t>
            </a:r>
            <a:r>
              <a:rPr lang="tr-TR" sz="2400" dirty="0"/>
              <a:t>Konaklama tesislerinin</a:t>
            </a:r>
            <a:endParaRPr lang="tr-TR" altLang="tr-TR" sz="2400" b="1" dirty="0"/>
          </a:p>
        </p:txBody>
      </p:sp>
      <p:sp>
        <p:nvSpPr>
          <p:cNvPr id="4" name="Rectangle 4"/>
          <p:cNvSpPr>
            <a:spLocks noGrp="1" noChangeArrowheads="1"/>
          </p:cNvSpPr>
          <p:nvPr>
            <p:ph type="title"/>
          </p:nvPr>
        </p:nvSpPr>
        <p:spPr bwMode="auto">
          <a:xfrm>
            <a:off x="76200" y="152400"/>
            <a:ext cx="1828800" cy="411163"/>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tr-TR" sz="2400" b="1" dirty="0" smtClean="0">
                <a:solidFill>
                  <a:srgbClr val="FF0000"/>
                </a:solidFill>
                <a:effectLst>
                  <a:outerShdw blurRad="38100" dist="38100" dir="2700000" algn="tl">
                    <a:srgbClr val="C0C0C0"/>
                  </a:outerShdw>
                </a:effectLst>
              </a:rPr>
              <a:t>DPY </a:t>
            </a:r>
            <a:r>
              <a:rPr lang="tr-TR" sz="2400" b="1" dirty="0" smtClean="0">
                <a:solidFill>
                  <a:srgbClr val="FF0000"/>
                </a:solidFill>
                <a:effectLst>
                  <a:outerShdw blurRad="38100" dist="38100" dir="2700000" algn="tl">
                    <a:srgbClr val="C0C0C0"/>
                  </a:outerShdw>
                </a:effectLst>
              </a:rPr>
              <a:t>2014</a:t>
            </a:r>
            <a:endParaRPr lang="tr-TR" sz="2400" dirty="0" smtClean="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96511"/>
            <a:ext cx="4587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nvan 1"/>
          <p:cNvSpPr txBox="1">
            <a:spLocks/>
          </p:cNvSpPr>
          <p:nvPr/>
        </p:nvSpPr>
        <p:spPr>
          <a:xfrm>
            <a:off x="1552074" y="45222"/>
            <a:ext cx="8398042" cy="617514"/>
          </a:xfrm>
          <a:prstGeom prst="rect">
            <a:avLst/>
          </a:prstGeom>
          <a:noFill/>
          <a:ln>
            <a:noFill/>
          </a:ln>
          <a:effectLst>
            <a:outerShdw blurRad="50800" dist="114300" dir="17040000" sx="113000" sy="113000" algn="bl" rotWithShape="0">
              <a:schemeClr val="accent2">
                <a:lumMod val="75000"/>
                <a:alpha val="40000"/>
              </a:schemeClr>
            </a:outerShdw>
          </a:effectLst>
        </p:spPr>
        <p:txBody>
          <a:bodyPr vert="horz" lIns="91440" tIns="45720" rIns="91440" bIns="45720" rtlCol="0" anchor="ctr">
            <a:noAutofit/>
            <a:scene3d>
              <a:camera prst="perspectiveFront"/>
              <a:lightRig rig="threePt" dir="t"/>
            </a:scene3d>
            <a:sp3d extrusionH="57150" prstMaterial="dkEdge">
              <a:bevelT w="82550" h="38100" prst="coolSlant"/>
              <a:bevelB h="25400" prst="softRound"/>
              <a:extrusionClr>
                <a:srgbClr val="FF0000"/>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dirty="0" smtClean="0">
                <a:solidFill>
                  <a:schemeClr val="bg1"/>
                </a:solidFill>
              </a:rPr>
              <a:t>Çıkmış Sorular</a:t>
            </a:r>
            <a:endParaRPr lang="tr-TR" sz="3200" dirty="0">
              <a:solidFill>
                <a:schemeClr val="bg1"/>
              </a:solidFill>
            </a:endParaRPr>
          </a:p>
        </p:txBody>
      </p:sp>
    </p:spTree>
    <p:extLst>
      <p:ext uri="{BB962C8B-B14F-4D97-AF65-F5344CB8AC3E}">
        <p14:creationId xmlns:p14="http://schemas.microsoft.com/office/powerpoint/2010/main" val="20724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grpId="0" nodeType="with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535905" y="24825"/>
            <a:ext cx="2762295" cy="584775"/>
          </a:xfrm>
          <a:prstGeom prst="rect">
            <a:avLst/>
          </a:prstGeom>
          <a:noFill/>
        </p:spPr>
        <p:txBody>
          <a:bodyPr wrap="none" rtlCol="0">
            <a:spAutoFit/>
          </a:bodyPr>
          <a:lstStyle/>
          <a:p>
            <a:r>
              <a:rPr lang="tr-TR" sz="3200" dirty="0" smtClean="0">
                <a:solidFill>
                  <a:schemeClr val="bg1"/>
                </a:solidFill>
              </a:rPr>
              <a:t>KİM BİLECEK</a:t>
            </a:r>
            <a:endParaRPr lang="tr-TR" sz="3200" dirty="0">
              <a:solidFill>
                <a:schemeClr val="bg1"/>
              </a:solidFill>
            </a:endParaRPr>
          </a:p>
        </p:txBody>
      </p:sp>
      <p:pic>
        <p:nvPicPr>
          <p:cNvPr id="3" name="Resim 2"/>
          <p:cNvPicPr>
            <a:picLocks noChangeAspect="1"/>
          </p:cNvPicPr>
          <p:nvPr/>
        </p:nvPicPr>
        <p:blipFill>
          <a:blip r:embed="rId2"/>
          <a:stretch>
            <a:fillRect/>
          </a:stretch>
        </p:blipFill>
        <p:spPr>
          <a:xfrm>
            <a:off x="238576" y="1292958"/>
            <a:ext cx="11796905" cy="2497500"/>
          </a:xfrm>
          <a:prstGeom prst="rect">
            <a:avLst/>
          </a:prstGeom>
        </p:spPr>
      </p:pic>
      <p:sp>
        <p:nvSpPr>
          <p:cNvPr id="9" name="Text Box 3"/>
          <p:cNvSpPr txBox="1">
            <a:spLocks noChangeArrowheads="1"/>
          </p:cNvSpPr>
          <p:nvPr/>
        </p:nvSpPr>
        <p:spPr bwMode="auto">
          <a:xfrm>
            <a:off x="1254212" y="1142648"/>
            <a:ext cx="8927756" cy="2723978"/>
          </a:xfrm>
          <a:prstGeom prst="rect">
            <a:avLst/>
          </a:prstGeom>
          <a:noFill/>
          <a:ln w="76200" cmpd="tri">
            <a:noFill/>
            <a:miter lim="800000"/>
            <a:headEnd/>
            <a:tailEnd/>
          </a:ln>
        </p:spPr>
        <p:txBody>
          <a:bodyPr lIns="86731" tIns="86731" rIns="86731" bIns="86731" anchor="ctr"/>
          <a:lstStyle/>
          <a:p>
            <a:pPr algn="ctr">
              <a:spcBef>
                <a:spcPct val="0"/>
              </a:spcBef>
            </a:pPr>
            <a:r>
              <a:rPr lang="tr-TR" altLang="tr-TR" sz="2400" b="1" dirty="0"/>
              <a:t>Günümüzde bilgisayarlar aracılığı ile alışverişe imkan sağlayan iletişim aracı nedir?</a:t>
            </a:r>
            <a:endParaRPr lang="tr-TR"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795" y="5071985"/>
            <a:ext cx="7336680" cy="1639166"/>
          </a:xfrm>
          <a:prstGeom prst="rect">
            <a:avLst/>
          </a:prstGeom>
        </p:spPr>
      </p:pic>
      <p:sp>
        <p:nvSpPr>
          <p:cNvPr id="12" name="Text Box 3"/>
          <p:cNvSpPr txBox="1">
            <a:spLocks noChangeArrowheads="1"/>
          </p:cNvSpPr>
          <p:nvPr/>
        </p:nvSpPr>
        <p:spPr bwMode="auto">
          <a:xfrm>
            <a:off x="3361037" y="5115697"/>
            <a:ext cx="5634681" cy="1595454"/>
          </a:xfrm>
          <a:prstGeom prst="rect">
            <a:avLst/>
          </a:prstGeom>
          <a:noFill/>
          <a:ln w="76200" cmpd="tri">
            <a:noFill/>
            <a:miter lim="800000"/>
            <a:headEnd/>
            <a:tailEnd/>
          </a:ln>
        </p:spPr>
        <p:txBody>
          <a:bodyPr lIns="86731" tIns="86731" rIns="86731" bIns="86731" anchor="ctr"/>
          <a:lstStyle/>
          <a:p>
            <a:pPr algn="ctr">
              <a:spcBef>
                <a:spcPct val="0"/>
              </a:spcBef>
            </a:pPr>
            <a:r>
              <a:rPr lang="tr-TR" sz="2400" b="1" dirty="0" smtClean="0"/>
              <a:t>İnternet</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62179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535905" y="24825"/>
            <a:ext cx="2762295" cy="584775"/>
          </a:xfrm>
          <a:prstGeom prst="rect">
            <a:avLst/>
          </a:prstGeom>
          <a:noFill/>
        </p:spPr>
        <p:txBody>
          <a:bodyPr wrap="none" rtlCol="0">
            <a:spAutoFit/>
          </a:bodyPr>
          <a:lstStyle/>
          <a:p>
            <a:r>
              <a:rPr lang="tr-TR" sz="3200" dirty="0" smtClean="0">
                <a:solidFill>
                  <a:schemeClr val="bg1"/>
                </a:solidFill>
              </a:rPr>
              <a:t>KİM BİLECEK</a:t>
            </a:r>
            <a:endParaRPr lang="tr-TR" sz="3200" dirty="0">
              <a:solidFill>
                <a:schemeClr val="bg1"/>
              </a:solidFill>
            </a:endParaRPr>
          </a:p>
        </p:txBody>
      </p:sp>
      <p:pic>
        <p:nvPicPr>
          <p:cNvPr id="3" name="Resim 2"/>
          <p:cNvPicPr>
            <a:picLocks noChangeAspect="1"/>
          </p:cNvPicPr>
          <p:nvPr/>
        </p:nvPicPr>
        <p:blipFill>
          <a:blip r:embed="rId2"/>
          <a:stretch>
            <a:fillRect/>
          </a:stretch>
        </p:blipFill>
        <p:spPr>
          <a:xfrm>
            <a:off x="238576" y="1292958"/>
            <a:ext cx="11796905" cy="2497500"/>
          </a:xfrm>
          <a:prstGeom prst="rect">
            <a:avLst/>
          </a:prstGeom>
        </p:spPr>
      </p:pic>
      <p:sp>
        <p:nvSpPr>
          <p:cNvPr id="9" name="Text Box 3"/>
          <p:cNvSpPr txBox="1">
            <a:spLocks noChangeArrowheads="1"/>
          </p:cNvSpPr>
          <p:nvPr/>
        </p:nvSpPr>
        <p:spPr bwMode="auto">
          <a:xfrm>
            <a:off x="1254212" y="1142648"/>
            <a:ext cx="8927756" cy="2723978"/>
          </a:xfrm>
          <a:prstGeom prst="rect">
            <a:avLst/>
          </a:prstGeom>
          <a:noFill/>
          <a:ln w="76200" cmpd="tri">
            <a:noFill/>
            <a:miter lim="800000"/>
            <a:headEnd/>
            <a:tailEnd/>
          </a:ln>
        </p:spPr>
        <p:txBody>
          <a:bodyPr lIns="86731" tIns="86731" rIns="86731" bIns="86731" anchor="ctr"/>
          <a:lstStyle/>
          <a:p>
            <a:pPr algn="ctr">
              <a:spcBef>
                <a:spcPct val="0"/>
              </a:spcBef>
            </a:pPr>
            <a:r>
              <a:rPr lang="tr-TR" altLang="tr-TR" sz="2400" b="1" dirty="0" smtClean="0"/>
              <a:t>Doğal gaz </a:t>
            </a:r>
            <a:r>
              <a:rPr lang="tr-TR" altLang="tr-TR" sz="2400" b="1" dirty="0"/>
              <a:t>ve petrol gibi enerji kaynaklarının taşındığı ülkeler arası hatlara ne denir?</a:t>
            </a:r>
            <a:r>
              <a:rPr lang="tr-TR" altLang="tr-TR" sz="2400" b="1" dirty="0">
                <a:solidFill>
                  <a:schemeClr val="bg1"/>
                </a:solidFill>
              </a:rPr>
              <a:t/>
            </a:r>
            <a:br>
              <a:rPr lang="tr-TR" altLang="tr-TR" sz="2400" b="1" dirty="0">
                <a:solidFill>
                  <a:schemeClr val="bg1"/>
                </a:solidFill>
              </a:rPr>
            </a:br>
            <a:endParaRPr lang="tr-TR"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795" y="5071985"/>
            <a:ext cx="7336680" cy="1639166"/>
          </a:xfrm>
          <a:prstGeom prst="rect">
            <a:avLst/>
          </a:prstGeom>
        </p:spPr>
      </p:pic>
      <p:sp>
        <p:nvSpPr>
          <p:cNvPr id="12" name="Text Box 3"/>
          <p:cNvSpPr txBox="1">
            <a:spLocks noChangeArrowheads="1"/>
          </p:cNvSpPr>
          <p:nvPr/>
        </p:nvSpPr>
        <p:spPr bwMode="auto">
          <a:xfrm>
            <a:off x="3361037" y="5115697"/>
            <a:ext cx="5634681" cy="1595454"/>
          </a:xfrm>
          <a:prstGeom prst="rect">
            <a:avLst/>
          </a:prstGeom>
          <a:noFill/>
          <a:ln w="76200" cmpd="tri">
            <a:noFill/>
            <a:miter lim="800000"/>
            <a:headEnd/>
            <a:tailEnd/>
          </a:ln>
        </p:spPr>
        <p:txBody>
          <a:bodyPr lIns="86731" tIns="86731" rIns="86731" bIns="86731" anchor="ctr"/>
          <a:lstStyle/>
          <a:p>
            <a:pPr algn="ctr">
              <a:spcBef>
                <a:spcPct val="0"/>
              </a:spcBef>
            </a:pPr>
            <a:r>
              <a:rPr lang="tr-TR" sz="2400" b="1" dirty="0" smtClean="0"/>
              <a:t>Boru hattı</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6960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535905" y="24825"/>
            <a:ext cx="2762295" cy="584775"/>
          </a:xfrm>
          <a:prstGeom prst="rect">
            <a:avLst/>
          </a:prstGeom>
          <a:noFill/>
        </p:spPr>
        <p:txBody>
          <a:bodyPr wrap="none" rtlCol="0">
            <a:spAutoFit/>
          </a:bodyPr>
          <a:lstStyle/>
          <a:p>
            <a:r>
              <a:rPr lang="tr-TR" sz="3200" dirty="0" smtClean="0">
                <a:solidFill>
                  <a:schemeClr val="bg1"/>
                </a:solidFill>
              </a:rPr>
              <a:t>KİM BİLECEK</a:t>
            </a:r>
            <a:endParaRPr lang="tr-TR" sz="3200" dirty="0">
              <a:solidFill>
                <a:schemeClr val="bg1"/>
              </a:solidFill>
            </a:endParaRPr>
          </a:p>
        </p:txBody>
      </p:sp>
      <p:pic>
        <p:nvPicPr>
          <p:cNvPr id="3" name="Resim 2"/>
          <p:cNvPicPr>
            <a:picLocks noChangeAspect="1"/>
          </p:cNvPicPr>
          <p:nvPr/>
        </p:nvPicPr>
        <p:blipFill>
          <a:blip r:embed="rId2"/>
          <a:stretch>
            <a:fillRect/>
          </a:stretch>
        </p:blipFill>
        <p:spPr>
          <a:xfrm>
            <a:off x="238576" y="1292958"/>
            <a:ext cx="11796905" cy="2497500"/>
          </a:xfrm>
          <a:prstGeom prst="rect">
            <a:avLst/>
          </a:prstGeom>
        </p:spPr>
      </p:pic>
      <p:sp>
        <p:nvSpPr>
          <p:cNvPr id="9" name="Text Box 3"/>
          <p:cNvSpPr txBox="1">
            <a:spLocks noChangeArrowheads="1"/>
          </p:cNvSpPr>
          <p:nvPr/>
        </p:nvSpPr>
        <p:spPr bwMode="auto">
          <a:xfrm>
            <a:off x="1254212" y="1142648"/>
            <a:ext cx="8927756" cy="2723978"/>
          </a:xfrm>
          <a:prstGeom prst="rect">
            <a:avLst/>
          </a:prstGeom>
          <a:noFill/>
          <a:ln w="76200" cmpd="tri">
            <a:noFill/>
            <a:miter lim="800000"/>
            <a:headEnd/>
            <a:tailEnd/>
          </a:ln>
        </p:spPr>
        <p:txBody>
          <a:bodyPr lIns="86731" tIns="86731" rIns="86731" bIns="86731" anchor="ctr"/>
          <a:lstStyle/>
          <a:p>
            <a:pPr algn="ctr">
              <a:spcBef>
                <a:spcPct val="0"/>
              </a:spcBef>
            </a:pPr>
            <a:r>
              <a:rPr lang="tr-TR" altLang="tr-TR" sz="2400" b="1" dirty="0"/>
              <a:t>Eskiden tüccarlar yüklerini taşımak için karada hangi hayvanı kullanırlardı?</a:t>
            </a:r>
            <a:endParaRPr lang="tr-TR"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795" y="5071985"/>
            <a:ext cx="7336680" cy="1639166"/>
          </a:xfrm>
          <a:prstGeom prst="rect">
            <a:avLst/>
          </a:prstGeom>
        </p:spPr>
      </p:pic>
      <p:sp>
        <p:nvSpPr>
          <p:cNvPr id="12" name="Text Box 3"/>
          <p:cNvSpPr txBox="1">
            <a:spLocks noChangeArrowheads="1"/>
          </p:cNvSpPr>
          <p:nvPr/>
        </p:nvSpPr>
        <p:spPr bwMode="auto">
          <a:xfrm>
            <a:off x="3361037" y="5115697"/>
            <a:ext cx="5634681" cy="1595454"/>
          </a:xfrm>
          <a:prstGeom prst="rect">
            <a:avLst/>
          </a:prstGeom>
          <a:noFill/>
          <a:ln w="76200" cmpd="tri">
            <a:noFill/>
            <a:miter lim="800000"/>
            <a:headEnd/>
            <a:tailEnd/>
          </a:ln>
        </p:spPr>
        <p:txBody>
          <a:bodyPr lIns="86731" tIns="86731" rIns="86731" bIns="86731" anchor="ctr"/>
          <a:lstStyle/>
          <a:p>
            <a:pPr algn="ctr">
              <a:spcBef>
                <a:spcPct val="0"/>
              </a:spcBef>
            </a:pPr>
            <a:r>
              <a:rPr lang="tr-TR" sz="2400" b="1" dirty="0" smtClean="0"/>
              <a:t>Deve</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49399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27942" y="-42749"/>
            <a:ext cx="10515600" cy="748567"/>
          </a:xfrm>
        </p:spPr>
        <p:txBody>
          <a:bodyPr>
            <a:normAutofit/>
          </a:bodyPr>
          <a:lstStyle/>
          <a:p>
            <a:pPr algn="ctr"/>
            <a:r>
              <a:rPr lang="tr-TR" sz="3600" b="1" dirty="0" smtClean="0">
                <a:ln w="22225">
                  <a:solidFill>
                    <a:schemeClr val="accent2"/>
                  </a:solidFill>
                  <a:prstDash val="solid"/>
                </a:ln>
                <a:solidFill>
                  <a:schemeClr val="accent2">
                    <a:lumMod val="40000"/>
                    <a:lumOff val="60000"/>
                  </a:schemeClr>
                </a:solidFill>
              </a:rPr>
              <a:t>Teknoloji ve Ticaret</a:t>
            </a:r>
            <a:endParaRPr lang="tr-TR" dirty="0">
              <a:solidFill>
                <a:srgbClr val="FF0000"/>
              </a:solidFill>
            </a:endParaRPr>
          </a:p>
        </p:txBody>
      </p:sp>
      <p:grpSp>
        <p:nvGrpSpPr>
          <p:cNvPr id="6" name="Group 121"/>
          <p:cNvGrpSpPr/>
          <p:nvPr/>
        </p:nvGrpSpPr>
        <p:grpSpPr>
          <a:xfrm>
            <a:off x="115571" y="4811525"/>
            <a:ext cx="11944077" cy="1841917"/>
            <a:chOff x="3338688" y="3841367"/>
            <a:chExt cx="2479510" cy="799047"/>
          </a:xfrm>
        </p:grpSpPr>
        <p:sp>
          <p:nvSpPr>
            <p:cNvPr id="7" name="Rectangle 122"/>
            <p:cNvSpPr/>
            <p:nvPr/>
          </p:nvSpPr>
          <p:spPr>
            <a:xfrm>
              <a:off x="3338688" y="3841367"/>
              <a:ext cx="2479510" cy="266666"/>
            </a:xfrm>
            <a:prstGeom prst="rect">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Geçmişten Günümüze Ticaret</a:t>
              </a:r>
              <a:endParaRPr lang="en-US" sz="2400" b="1" dirty="0"/>
            </a:p>
          </p:txBody>
        </p:sp>
        <p:sp>
          <p:nvSpPr>
            <p:cNvPr id="8" name="Rectangle 123"/>
            <p:cNvSpPr/>
            <p:nvPr/>
          </p:nvSpPr>
          <p:spPr>
            <a:xfrm>
              <a:off x="3338688" y="4078479"/>
              <a:ext cx="2479510" cy="561935"/>
            </a:xfrm>
            <a:prstGeom prst="rect">
              <a:avLst/>
            </a:prstGeom>
            <a:gradFill>
              <a:gsLst>
                <a:gs pos="100000">
                  <a:schemeClr val="bg1">
                    <a:lumMod val="75000"/>
                  </a:schemeClr>
                </a:gs>
                <a:gs pos="0">
                  <a:schemeClr val="bg1">
                    <a:lumMod val="95000"/>
                  </a:schemeClr>
                </a:gs>
              </a:gsLst>
              <a:lin ang="5400000" scaled="0"/>
            </a:gra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tr-TR" sz="2400" dirty="0" smtClean="0">
                  <a:solidFill>
                    <a:schemeClr val="tx1"/>
                  </a:solidFill>
                </a:rPr>
                <a:t>Ülkeler arası ticaret eskiden beri yapılan bir faaliyettir. Ancak eskiden ticaret günümüzdeki kadar yaygın değildi. Eskiden belirli güzergahlar üzerinde yapılırdı. Açlığa ve susuzluğa dayanıklı olan develerle yapılır ve bozulmayacak mallar taşınırdı.</a:t>
              </a:r>
              <a:endParaRPr lang="en-US" sz="2400" dirty="0">
                <a:solidFill>
                  <a:schemeClr val="tx1"/>
                </a:solidFill>
              </a:endParaRPr>
            </a:p>
          </p:txBody>
        </p:sp>
      </p:gr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725" y="802074"/>
            <a:ext cx="7220066" cy="3890245"/>
          </a:xfrm>
          <a:prstGeom prst="rect">
            <a:avLst/>
          </a:prstGeom>
        </p:spPr>
      </p:pic>
    </p:spTree>
    <p:extLst>
      <p:ext uri="{BB962C8B-B14F-4D97-AF65-F5344CB8AC3E}">
        <p14:creationId xmlns:p14="http://schemas.microsoft.com/office/powerpoint/2010/main" val="232687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_making_study_notes_hg_wht_14887"/>
          <p:cNvPicPr>
            <a:picLocks noChangeAspect="1" noChangeArrowheads="1" noCrop="1"/>
          </p:cNvPicPr>
          <p:nvPr/>
        </p:nvPicPr>
        <p:blipFill>
          <a:blip r:embed="rId2" cstate="print"/>
          <a:srcRect/>
          <a:stretch>
            <a:fillRect/>
          </a:stretch>
        </p:blipFill>
        <p:spPr bwMode="auto">
          <a:xfrm>
            <a:off x="533400" y="914400"/>
            <a:ext cx="3333750" cy="3333750"/>
          </a:xfrm>
          <a:prstGeom prst="rect">
            <a:avLst/>
          </a:prstGeom>
          <a:noFill/>
        </p:spPr>
      </p:pic>
      <p:sp>
        <p:nvSpPr>
          <p:cNvPr id="3" name="AutoShape 3" descr="girl_homework"/>
          <p:cNvSpPr>
            <a:spLocks noChangeAspect="1" noChangeArrowheads="1"/>
          </p:cNvSpPr>
          <p:nvPr/>
        </p:nvSpPr>
        <p:spPr bwMode="auto">
          <a:xfrm>
            <a:off x="4419600" y="3276600"/>
            <a:ext cx="304800" cy="304800"/>
          </a:xfrm>
          <a:prstGeom prst="rect">
            <a:avLst/>
          </a:prstGeom>
          <a:noFill/>
        </p:spPr>
        <p:txBody>
          <a:bodyPr/>
          <a:lstStyle/>
          <a:p>
            <a:endParaRPr lang="tr-TR"/>
          </a:p>
        </p:txBody>
      </p:sp>
      <p:pic>
        <p:nvPicPr>
          <p:cNvPr id="4" name="Picture 4" descr="girl_homework"/>
          <p:cNvPicPr>
            <a:picLocks noChangeAspect="1" noChangeArrowheads="1" noCrop="1"/>
          </p:cNvPicPr>
          <p:nvPr/>
        </p:nvPicPr>
        <p:blipFill>
          <a:blip r:embed="rId3" cstate="print"/>
          <a:srcRect/>
          <a:stretch>
            <a:fillRect/>
          </a:stretch>
        </p:blipFill>
        <p:spPr bwMode="auto">
          <a:xfrm flipH="1">
            <a:off x="5791200" y="1371600"/>
            <a:ext cx="2971800" cy="2433638"/>
          </a:xfrm>
          <a:prstGeom prst="rect">
            <a:avLst/>
          </a:prstGeom>
          <a:noFill/>
        </p:spPr>
      </p:pic>
      <p:sp>
        <p:nvSpPr>
          <p:cNvPr id="6" name="12 Yuvarlatılmış Çapraz Köşeli Dikdörtgen"/>
          <p:cNvSpPr/>
          <p:nvPr/>
        </p:nvSpPr>
        <p:spPr>
          <a:xfrm>
            <a:off x="282967" y="4488527"/>
            <a:ext cx="11560690" cy="2007870"/>
          </a:xfrm>
          <a:prstGeom prst="round2DiagRect">
            <a:avLst/>
          </a:prstGeom>
          <a:solidFill>
            <a:srgbClr val="C00000"/>
          </a:solidFill>
          <a:ln w="38100">
            <a:gradFill flip="none" rotWithShape="1">
              <a:gsLst>
                <a:gs pos="0">
                  <a:srgbClr val="000082"/>
                </a:gs>
                <a:gs pos="0">
                  <a:schemeClr val="accent6">
                    <a:lumMod val="75000"/>
                  </a:schemeClr>
                </a:gs>
                <a:gs pos="30000">
                  <a:srgbClr val="66008F"/>
                </a:gs>
                <a:gs pos="64999">
                  <a:srgbClr val="BA0066"/>
                </a:gs>
                <a:gs pos="89999">
                  <a:srgbClr val="FF0000"/>
                </a:gs>
                <a:gs pos="100000">
                  <a:srgbClr val="FF820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defRPr/>
            </a:pPr>
            <a:r>
              <a:rPr lang="tr-TR" sz="2400" dirty="0" smtClean="0">
                <a:solidFill>
                  <a:schemeClr val="bg1"/>
                </a:solidFill>
              </a:rPr>
              <a:t>Turizm, turist ne demektir?</a:t>
            </a:r>
          </a:p>
          <a:p>
            <a:pPr>
              <a:buFontTx/>
              <a:buChar char="•"/>
              <a:defRPr/>
            </a:pPr>
            <a:r>
              <a:rPr lang="tr-TR" sz="2400" dirty="0" smtClean="0">
                <a:solidFill>
                  <a:schemeClr val="bg1"/>
                </a:solidFill>
              </a:rPr>
              <a:t>Turizmin katkıları nelerdir?</a:t>
            </a:r>
          </a:p>
        </p:txBody>
      </p:sp>
      <p:sp>
        <p:nvSpPr>
          <p:cNvPr id="7" name="Unvan 1"/>
          <p:cNvSpPr txBox="1">
            <a:spLocks/>
          </p:cNvSpPr>
          <p:nvPr/>
        </p:nvSpPr>
        <p:spPr>
          <a:xfrm>
            <a:off x="651510" y="45222"/>
            <a:ext cx="9944100" cy="617514"/>
          </a:xfrm>
          <a:prstGeom prst="rect">
            <a:avLst/>
          </a:prstGeom>
          <a:noFill/>
          <a:ln>
            <a:noFill/>
          </a:ln>
          <a:effectLst>
            <a:outerShdw blurRad="50800" dist="114300" dir="17040000" sx="113000" sy="113000" algn="bl" rotWithShape="0">
              <a:schemeClr val="accent2">
                <a:lumMod val="75000"/>
                <a:alpha val="40000"/>
              </a:schemeClr>
            </a:outerShdw>
          </a:effectLst>
        </p:spPr>
        <p:txBody>
          <a:bodyPr vert="horz" lIns="91440" tIns="45720" rIns="91440" bIns="45720" rtlCol="0" anchor="ctr">
            <a:noAutofit/>
            <a:scene3d>
              <a:camera prst="perspectiveFront"/>
              <a:lightRig rig="threePt" dir="t"/>
            </a:scene3d>
            <a:sp3d extrusionH="57150" prstMaterial="dkEdge">
              <a:bevelT w="82550" h="38100" prst="coolSlant"/>
              <a:bevelB h="25400" prst="softRound"/>
              <a:extrusionClr>
                <a:srgbClr val="FF0000"/>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dirty="0" smtClean="0">
                <a:solidFill>
                  <a:schemeClr val="bg1"/>
                </a:solidFill>
              </a:rPr>
              <a:t>Gelecek Derse Hazırlanalım</a:t>
            </a:r>
            <a:endParaRPr lang="tr-TR" sz="3200" dirty="0">
              <a:solidFill>
                <a:schemeClr val="bg1"/>
              </a:solidFill>
            </a:endParaRPr>
          </a:p>
        </p:txBody>
      </p:sp>
    </p:spTree>
    <p:extLst>
      <p:ext uri="{BB962C8B-B14F-4D97-AF65-F5344CB8AC3E}">
        <p14:creationId xmlns:p14="http://schemas.microsoft.com/office/powerpoint/2010/main" val="209626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nodeType="clickEffect">
                                  <p:stCondLst>
                                    <p:cond delay="0"/>
                                  </p:stCondLst>
                                  <p:iterate type="lt">
                                    <p:tmPct val="0"/>
                                  </p:iterate>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27942" y="-42749"/>
            <a:ext cx="10515600" cy="748567"/>
          </a:xfrm>
        </p:spPr>
        <p:txBody>
          <a:bodyPr>
            <a:normAutofit/>
          </a:bodyPr>
          <a:lstStyle/>
          <a:p>
            <a:pPr algn="ctr"/>
            <a:r>
              <a:rPr lang="tr-TR" sz="3600" b="1" dirty="0" smtClean="0">
                <a:ln w="22225">
                  <a:solidFill>
                    <a:schemeClr val="accent2"/>
                  </a:solidFill>
                  <a:prstDash val="solid"/>
                </a:ln>
                <a:solidFill>
                  <a:schemeClr val="accent2">
                    <a:lumMod val="40000"/>
                    <a:lumOff val="60000"/>
                  </a:schemeClr>
                </a:solidFill>
              </a:rPr>
              <a:t>Teknoloji Nedir?</a:t>
            </a:r>
            <a:endParaRPr lang="tr-TR" dirty="0">
              <a:solidFill>
                <a:srgbClr val="FF0000"/>
              </a:solidFill>
            </a:endParaRPr>
          </a:p>
        </p:txBody>
      </p:sp>
      <p:grpSp>
        <p:nvGrpSpPr>
          <p:cNvPr id="6" name="Group 121"/>
          <p:cNvGrpSpPr/>
          <p:nvPr/>
        </p:nvGrpSpPr>
        <p:grpSpPr>
          <a:xfrm>
            <a:off x="115571" y="4811525"/>
            <a:ext cx="11952103" cy="1841917"/>
            <a:chOff x="3338688" y="3841367"/>
            <a:chExt cx="2479510" cy="799047"/>
          </a:xfrm>
        </p:grpSpPr>
        <p:sp>
          <p:nvSpPr>
            <p:cNvPr id="7" name="Rectangle 122"/>
            <p:cNvSpPr/>
            <p:nvPr/>
          </p:nvSpPr>
          <p:spPr>
            <a:xfrm>
              <a:off x="3338688" y="3841367"/>
              <a:ext cx="2479510" cy="266666"/>
            </a:xfrm>
            <a:prstGeom prst="rect">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Teknoloji</a:t>
              </a:r>
              <a:endParaRPr lang="en-US" sz="2400" b="1" dirty="0"/>
            </a:p>
          </p:txBody>
        </p:sp>
        <p:sp>
          <p:nvSpPr>
            <p:cNvPr id="8" name="Rectangle 123"/>
            <p:cNvSpPr/>
            <p:nvPr/>
          </p:nvSpPr>
          <p:spPr>
            <a:xfrm>
              <a:off x="3338688" y="4078479"/>
              <a:ext cx="2479510" cy="561935"/>
            </a:xfrm>
            <a:prstGeom prst="rect">
              <a:avLst/>
            </a:prstGeom>
            <a:gradFill>
              <a:gsLst>
                <a:gs pos="100000">
                  <a:schemeClr val="bg1">
                    <a:lumMod val="75000"/>
                  </a:schemeClr>
                </a:gs>
                <a:gs pos="0">
                  <a:schemeClr val="bg1">
                    <a:lumMod val="95000"/>
                  </a:schemeClr>
                </a:gs>
              </a:gsLst>
              <a:lin ang="5400000" scaled="0"/>
            </a:gra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tr-TR" sz="2400" dirty="0" smtClean="0">
                  <a:solidFill>
                    <a:schemeClr val="tx1"/>
                  </a:solidFill>
                </a:rPr>
                <a:t>İnsanların </a:t>
              </a:r>
              <a:r>
                <a:rPr lang="tr-TR" sz="2400" dirty="0">
                  <a:solidFill>
                    <a:schemeClr val="tx1"/>
                  </a:solidFill>
                </a:rPr>
                <a:t>ihtiyaçlarına yönelik yardımcı araç ve gereçlerin yapılıp üretilmesi için gerekli olan </a:t>
              </a:r>
              <a:r>
                <a:rPr lang="tr-TR" sz="2400" dirty="0" smtClean="0">
                  <a:solidFill>
                    <a:schemeClr val="tx1"/>
                  </a:solidFill>
                </a:rPr>
                <a:t>yetenek ve bilgidir.</a:t>
              </a:r>
              <a:endParaRPr lang="en-US" sz="2400" dirty="0">
                <a:solidFill>
                  <a:schemeClr val="tx1"/>
                </a:solidFill>
              </a:endParaRPr>
            </a:p>
          </p:txBody>
        </p:sp>
      </p:gr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810" y="717850"/>
            <a:ext cx="6858000" cy="3857625"/>
          </a:xfrm>
          <a:prstGeom prst="rect">
            <a:avLst/>
          </a:prstGeom>
        </p:spPr>
      </p:pic>
    </p:spTree>
    <p:extLst>
      <p:ext uri="{BB962C8B-B14F-4D97-AF65-F5344CB8AC3E}">
        <p14:creationId xmlns:p14="http://schemas.microsoft.com/office/powerpoint/2010/main" val="25748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27942" y="-42749"/>
            <a:ext cx="10515600" cy="748567"/>
          </a:xfrm>
        </p:spPr>
        <p:txBody>
          <a:bodyPr>
            <a:normAutofit/>
          </a:bodyPr>
          <a:lstStyle/>
          <a:p>
            <a:pPr algn="ctr"/>
            <a:r>
              <a:rPr lang="tr-TR" sz="3600" b="1" dirty="0" smtClean="0">
                <a:ln w="22225">
                  <a:solidFill>
                    <a:schemeClr val="accent2"/>
                  </a:solidFill>
                  <a:prstDash val="solid"/>
                </a:ln>
                <a:solidFill>
                  <a:schemeClr val="accent2">
                    <a:lumMod val="40000"/>
                    <a:lumOff val="60000"/>
                  </a:schemeClr>
                </a:solidFill>
              </a:rPr>
              <a:t>Teknolojik Aletler</a:t>
            </a:r>
            <a:endParaRPr lang="tr-TR" dirty="0">
              <a:solidFill>
                <a:srgbClr val="FF0000"/>
              </a:solidFill>
            </a:endParaRPr>
          </a:p>
        </p:txBody>
      </p:sp>
      <p:pic>
        <p:nvPicPr>
          <p:cNvPr id="51" name="Resim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761446">
            <a:off x="4361663" y="1721313"/>
            <a:ext cx="1280041" cy="640021"/>
          </a:xfrm>
          <a:prstGeom prst="rect">
            <a:avLst/>
          </a:prstGeom>
        </p:spPr>
      </p:pic>
      <p:sp>
        <p:nvSpPr>
          <p:cNvPr id="53" name="Yamuk 52"/>
          <p:cNvSpPr/>
          <p:nvPr/>
        </p:nvSpPr>
        <p:spPr>
          <a:xfrm>
            <a:off x="3795369" y="854110"/>
            <a:ext cx="4169536" cy="622747"/>
          </a:xfrm>
          <a:prstGeom prst="trapezoid">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smtClean="0">
                <a:solidFill>
                  <a:srgbClr val="000000"/>
                </a:solidFill>
              </a:rPr>
              <a:t>Teknolojinin Gelişmesi İle</a:t>
            </a:r>
            <a:endParaRPr lang="tr-TR" sz="1600" dirty="0">
              <a:solidFill>
                <a:srgbClr val="0000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09" y="2362133"/>
            <a:ext cx="3926982" cy="2617988"/>
          </a:xfrm>
          <a:prstGeom prst="rect">
            <a:avLst/>
          </a:prstGeom>
          <a:ln>
            <a:solidFill>
              <a:schemeClr val="tx1"/>
            </a:solidFill>
          </a:ln>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710" y="2362133"/>
            <a:ext cx="3926982" cy="2617988"/>
          </a:xfrm>
          <a:prstGeom prst="rect">
            <a:avLst/>
          </a:prstGeom>
        </p:spPr>
      </p:pic>
      <p:pic>
        <p:nvPicPr>
          <p:cNvPr id="54" name="Resim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587783">
            <a:off x="6421327" y="1721312"/>
            <a:ext cx="1280041" cy="640021"/>
          </a:xfrm>
          <a:prstGeom prst="rect">
            <a:avLst/>
          </a:prstGeom>
        </p:spPr>
      </p:pic>
      <p:sp>
        <p:nvSpPr>
          <p:cNvPr id="55" name="Yamuk 54"/>
          <p:cNvSpPr/>
          <p:nvPr/>
        </p:nvSpPr>
        <p:spPr>
          <a:xfrm>
            <a:off x="385009" y="4992152"/>
            <a:ext cx="3926982" cy="1095826"/>
          </a:xfrm>
          <a:prstGeom prst="trapezoid">
            <a:avLst>
              <a:gd name="adj" fmla="val 0"/>
            </a:avLst>
          </a:prstGeom>
          <a:solidFill>
            <a:srgbClr val="183048"/>
          </a:solidFill>
          <a:ln>
            <a:solidFill>
              <a:srgbClr val="032E5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smtClean="0">
                <a:solidFill>
                  <a:schemeClr val="bg1"/>
                </a:solidFill>
              </a:rPr>
              <a:t>Ulaşım teknolojisi gelişmiştir.</a:t>
            </a:r>
            <a:endParaRPr lang="tr-TR" sz="1600" dirty="0">
              <a:solidFill>
                <a:schemeClr val="bg1"/>
              </a:solidFill>
            </a:endParaRPr>
          </a:p>
        </p:txBody>
      </p:sp>
      <p:sp>
        <p:nvSpPr>
          <p:cNvPr id="56" name="Yamuk 55"/>
          <p:cNvSpPr/>
          <p:nvPr/>
        </p:nvSpPr>
        <p:spPr>
          <a:xfrm>
            <a:off x="7776710" y="4992152"/>
            <a:ext cx="3926982" cy="1095826"/>
          </a:xfrm>
          <a:prstGeom prst="trapezoid">
            <a:avLst>
              <a:gd name="adj" fmla="val 0"/>
            </a:avLst>
          </a:prstGeom>
          <a:solidFill>
            <a:srgbClr val="183048"/>
          </a:solidFill>
          <a:ln>
            <a:solidFill>
              <a:srgbClr val="032E5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smtClean="0">
                <a:solidFill>
                  <a:schemeClr val="bg1"/>
                </a:solidFill>
              </a:rPr>
              <a:t>İletişim teknolojisi gelişmiştir.</a:t>
            </a:r>
            <a:endParaRPr lang="tr-TR" sz="1600" dirty="0">
              <a:solidFill>
                <a:schemeClr val="bg1"/>
              </a:solidFill>
            </a:endParaRPr>
          </a:p>
        </p:txBody>
      </p:sp>
    </p:spTree>
    <p:extLst>
      <p:ext uri="{BB962C8B-B14F-4D97-AF65-F5344CB8AC3E}">
        <p14:creationId xmlns:p14="http://schemas.microsoft.com/office/powerpoint/2010/main" val="98226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500"/>
                                        <p:tgtEl>
                                          <p:spTgt spid="5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27942" y="-42749"/>
            <a:ext cx="10515600" cy="748567"/>
          </a:xfrm>
        </p:spPr>
        <p:txBody>
          <a:bodyPr>
            <a:normAutofit/>
          </a:bodyPr>
          <a:lstStyle/>
          <a:p>
            <a:pPr algn="ctr"/>
            <a:r>
              <a:rPr lang="tr-TR" sz="3600" b="1" dirty="0" smtClean="0">
                <a:ln w="22225">
                  <a:solidFill>
                    <a:schemeClr val="accent2"/>
                  </a:solidFill>
                  <a:prstDash val="solid"/>
                </a:ln>
                <a:solidFill>
                  <a:schemeClr val="accent2">
                    <a:lumMod val="40000"/>
                    <a:lumOff val="60000"/>
                  </a:schemeClr>
                </a:solidFill>
              </a:rPr>
              <a:t>Ulaşım Teknolojileri</a:t>
            </a:r>
            <a:endParaRPr lang="tr-TR" dirty="0">
              <a:solidFill>
                <a:srgbClr val="FF0000"/>
              </a:solidFill>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9414" y="870925"/>
            <a:ext cx="5685260" cy="3195435"/>
          </a:xfrm>
          <a:prstGeom prst="rect">
            <a:avLst/>
          </a:prstGeom>
        </p:spPr>
      </p:pic>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76" y="870926"/>
            <a:ext cx="5964484" cy="3195434"/>
          </a:xfrm>
          <a:prstGeom prst="rect">
            <a:avLst/>
          </a:prstGeom>
        </p:spPr>
      </p:pic>
      <p:grpSp>
        <p:nvGrpSpPr>
          <p:cNvPr id="55" name="Group 121"/>
          <p:cNvGrpSpPr/>
          <p:nvPr/>
        </p:nvGrpSpPr>
        <p:grpSpPr>
          <a:xfrm>
            <a:off x="115571" y="4811525"/>
            <a:ext cx="11944077" cy="1841917"/>
            <a:chOff x="3338688" y="3841367"/>
            <a:chExt cx="2479510" cy="799047"/>
          </a:xfrm>
        </p:grpSpPr>
        <p:sp>
          <p:nvSpPr>
            <p:cNvPr id="56" name="Rectangle 122"/>
            <p:cNvSpPr/>
            <p:nvPr/>
          </p:nvSpPr>
          <p:spPr>
            <a:xfrm>
              <a:off x="3338688" y="3841367"/>
              <a:ext cx="2479510" cy="266666"/>
            </a:xfrm>
            <a:prstGeom prst="rect">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Ulaşım Araçları</a:t>
              </a:r>
              <a:endParaRPr lang="en-US" sz="2400" b="1" dirty="0"/>
            </a:p>
          </p:txBody>
        </p:sp>
        <p:sp>
          <p:nvSpPr>
            <p:cNvPr id="57" name="Rectangle 123"/>
            <p:cNvSpPr/>
            <p:nvPr/>
          </p:nvSpPr>
          <p:spPr>
            <a:xfrm>
              <a:off x="3338688" y="4078479"/>
              <a:ext cx="2479510" cy="561935"/>
            </a:xfrm>
            <a:prstGeom prst="rect">
              <a:avLst/>
            </a:prstGeom>
            <a:gradFill>
              <a:gsLst>
                <a:gs pos="100000">
                  <a:schemeClr val="bg1">
                    <a:lumMod val="75000"/>
                  </a:schemeClr>
                </a:gs>
                <a:gs pos="0">
                  <a:schemeClr val="bg1">
                    <a:lumMod val="95000"/>
                  </a:schemeClr>
                </a:gs>
              </a:gsLst>
              <a:lin ang="5400000" scaled="0"/>
            </a:gra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tr-TR" sz="2400" dirty="0" smtClean="0">
                  <a:solidFill>
                    <a:schemeClr val="tx1"/>
                  </a:solidFill>
                </a:rPr>
                <a:t>Uluslararası </a:t>
              </a:r>
              <a:r>
                <a:rPr lang="tr-TR" sz="2400" dirty="0" smtClean="0">
                  <a:solidFill>
                    <a:schemeClr val="tx1"/>
                  </a:solidFill>
                </a:rPr>
                <a:t>ticarette uçak, gemi, tren ve tırlar kullanılmaktadır. Bu araçlardan en hızlısı uçak ile taşımacılıktır. Ancak bu pahalı bir taşımacılıktır. Güvenli, ucuz ve tek seferde </a:t>
              </a:r>
              <a:r>
                <a:rPr lang="tr-TR" sz="2400" dirty="0" smtClean="0">
                  <a:solidFill>
                    <a:schemeClr val="tx1"/>
                  </a:solidFill>
                </a:rPr>
                <a:t>çok fazla </a:t>
              </a:r>
              <a:r>
                <a:rPr lang="tr-TR" sz="2400" dirty="0" smtClean="0">
                  <a:solidFill>
                    <a:schemeClr val="tx1"/>
                  </a:solidFill>
                </a:rPr>
                <a:t>ürün </a:t>
              </a:r>
              <a:r>
                <a:rPr lang="tr-TR" sz="2400" dirty="0" smtClean="0">
                  <a:solidFill>
                    <a:schemeClr val="tx1"/>
                  </a:solidFill>
                </a:rPr>
                <a:t>götürüldüğü </a:t>
              </a:r>
              <a:r>
                <a:rPr lang="tr-TR" sz="2400" dirty="0" smtClean="0">
                  <a:solidFill>
                    <a:schemeClr val="tx1"/>
                  </a:solidFill>
                </a:rPr>
                <a:t>için gemi ile ulaşım tercih edilmektedir.</a:t>
              </a:r>
              <a:endParaRPr lang="en-US" sz="2400" dirty="0">
                <a:solidFill>
                  <a:schemeClr val="tx1"/>
                </a:solidFill>
              </a:endParaRPr>
            </a:p>
          </p:txBody>
        </p:sp>
      </p:grpSp>
      <p:sp>
        <p:nvSpPr>
          <p:cNvPr id="58" name="25 Yuvarlatılmış Dikdörtgen"/>
          <p:cNvSpPr/>
          <p:nvPr/>
        </p:nvSpPr>
        <p:spPr>
          <a:xfrm flipH="1">
            <a:off x="172449" y="5736560"/>
            <a:ext cx="11887199" cy="916882"/>
          </a:xfrm>
          <a:prstGeom prst="roundRect">
            <a:avLst/>
          </a:prstGeom>
          <a:solidFill>
            <a:srgbClr val="7030A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nchor="ctr" anchorCtr="1"/>
          <a:lstStyle/>
          <a:p>
            <a:pPr algn="ctr">
              <a:spcBef>
                <a:spcPct val="0"/>
              </a:spcBef>
            </a:pPr>
            <a:r>
              <a:rPr lang="tr-TR" altLang="tr-TR" sz="2400" b="1" dirty="0" smtClean="0">
                <a:solidFill>
                  <a:schemeClr val="bg1"/>
                </a:solidFill>
              </a:rPr>
              <a:t>Ulaşım teknolojisinin gelişmesi ile ticaret nasıl etkilenmiştir?</a:t>
            </a:r>
            <a:endParaRPr lang="tr-TR" altLang="tr-TR" sz="2400" b="1" dirty="0">
              <a:solidFill>
                <a:schemeClr val="bg1"/>
              </a:solidFill>
            </a:endParaRPr>
          </a:p>
        </p:txBody>
      </p:sp>
      <p:sp>
        <p:nvSpPr>
          <p:cNvPr id="59" name="Çift Köşeli Ayraç 58"/>
          <p:cNvSpPr/>
          <p:nvPr/>
        </p:nvSpPr>
        <p:spPr>
          <a:xfrm>
            <a:off x="493665" y="1049150"/>
            <a:ext cx="6605336" cy="697832"/>
          </a:xfrm>
          <a:prstGeom prst="bracketPair">
            <a:avLst>
              <a:gd name="adj" fmla="val 21217"/>
            </a:avLst>
          </a:prstGeom>
          <a:solidFill>
            <a:schemeClr val="bg1"/>
          </a:solidFill>
          <a:ln w="57150">
            <a:solidFill>
              <a:schemeClr val="tx2"/>
            </a:solidFill>
            <a:prstDash val="solid"/>
          </a:ln>
          <a:effectLst>
            <a:glow rad="139700">
              <a:schemeClr val="accent3">
                <a:satMod val="175000"/>
                <a:alpha val="40000"/>
              </a:schemeClr>
            </a:glow>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180975"/>
            <a:r>
              <a:rPr lang="tr-TR" sz="2400" dirty="0" smtClean="0"/>
              <a:t>Ticaret hızlanır.</a:t>
            </a:r>
            <a:endParaRPr lang="tr-TR" sz="2400" dirty="0"/>
          </a:p>
        </p:txBody>
      </p:sp>
      <p:sp>
        <p:nvSpPr>
          <p:cNvPr id="60" name="Çift Köşeli Ayraç 59"/>
          <p:cNvSpPr/>
          <p:nvPr/>
        </p:nvSpPr>
        <p:spPr>
          <a:xfrm>
            <a:off x="493665" y="2003408"/>
            <a:ext cx="6605336" cy="697832"/>
          </a:xfrm>
          <a:prstGeom prst="bracketPair">
            <a:avLst>
              <a:gd name="adj" fmla="val 21217"/>
            </a:avLst>
          </a:prstGeom>
          <a:solidFill>
            <a:schemeClr val="bg1"/>
          </a:solidFill>
          <a:ln w="57150">
            <a:solidFill>
              <a:srgbClr val="996633"/>
            </a:solidFill>
            <a:prstDash val="solid"/>
          </a:ln>
          <a:effectLst>
            <a:glow rad="139700">
              <a:schemeClr val="accent3">
                <a:satMod val="175000"/>
                <a:alpha val="40000"/>
              </a:schemeClr>
            </a:glow>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180975"/>
            <a:r>
              <a:rPr lang="tr-TR" sz="2400" dirty="0" smtClean="0"/>
              <a:t>Uzak yerlerle ticaret yapılabilir.</a:t>
            </a:r>
            <a:endParaRPr lang="tr-TR" sz="2400" dirty="0"/>
          </a:p>
        </p:txBody>
      </p:sp>
      <p:sp>
        <p:nvSpPr>
          <p:cNvPr id="61" name="Çift Köşeli Ayraç 60"/>
          <p:cNvSpPr/>
          <p:nvPr/>
        </p:nvSpPr>
        <p:spPr>
          <a:xfrm>
            <a:off x="493665" y="2957666"/>
            <a:ext cx="6605336" cy="697832"/>
          </a:xfrm>
          <a:prstGeom prst="bracketPair">
            <a:avLst>
              <a:gd name="adj" fmla="val 21217"/>
            </a:avLst>
          </a:prstGeom>
          <a:solidFill>
            <a:schemeClr val="bg1"/>
          </a:solidFill>
          <a:ln w="57150">
            <a:solidFill>
              <a:srgbClr val="92D050"/>
            </a:solidFill>
            <a:prstDash val="solid"/>
          </a:ln>
          <a:effectLst>
            <a:glow rad="139700">
              <a:schemeClr val="accent3">
                <a:satMod val="175000"/>
                <a:alpha val="40000"/>
              </a:schemeClr>
            </a:glow>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180975"/>
            <a:r>
              <a:rPr lang="tr-TR" sz="2400" dirty="0" smtClean="0"/>
              <a:t>Hızlı </a:t>
            </a:r>
            <a:r>
              <a:rPr lang="tr-TR" sz="2400" dirty="0"/>
              <a:t>ulaşım sayesinde </a:t>
            </a:r>
            <a:r>
              <a:rPr lang="tr-TR" sz="2400" dirty="0" smtClean="0"/>
              <a:t>bozulma </a:t>
            </a:r>
            <a:r>
              <a:rPr lang="tr-TR" sz="2400" dirty="0" smtClean="0"/>
              <a:t>riski olan </a:t>
            </a:r>
            <a:r>
              <a:rPr lang="tr-TR" sz="2400" dirty="0" smtClean="0"/>
              <a:t>ürünlerin ticareti </a:t>
            </a:r>
            <a:r>
              <a:rPr lang="tr-TR" sz="2400" dirty="0" smtClean="0"/>
              <a:t>yapılabilir.</a:t>
            </a:r>
            <a:endParaRPr lang="tr-TR" sz="2400" dirty="0"/>
          </a:p>
        </p:txBody>
      </p:sp>
      <p:sp>
        <p:nvSpPr>
          <p:cNvPr id="62" name="Çift Köşeli Ayraç 61"/>
          <p:cNvSpPr/>
          <p:nvPr/>
        </p:nvSpPr>
        <p:spPr>
          <a:xfrm>
            <a:off x="493665" y="3911924"/>
            <a:ext cx="6605336" cy="697832"/>
          </a:xfrm>
          <a:prstGeom prst="bracketPair">
            <a:avLst>
              <a:gd name="adj" fmla="val 21217"/>
            </a:avLst>
          </a:prstGeom>
          <a:solidFill>
            <a:schemeClr val="bg1"/>
          </a:solidFill>
          <a:ln w="57150">
            <a:solidFill>
              <a:schemeClr val="accent5"/>
            </a:solidFill>
            <a:prstDash val="solid"/>
          </a:ln>
          <a:effectLst>
            <a:glow rad="139700">
              <a:schemeClr val="accent3">
                <a:satMod val="175000"/>
                <a:alpha val="40000"/>
              </a:schemeClr>
            </a:glow>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180975"/>
            <a:r>
              <a:rPr lang="tr-TR" sz="2400" dirty="0" smtClean="0"/>
              <a:t>Bir anda çok ve ağır yükler istenilen yerlere götürülebilir.</a:t>
            </a:r>
            <a:endParaRPr lang="tr-TR" sz="2400" dirty="0"/>
          </a:p>
        </p:txBody>
      </p:sp>
    </p:spTree>
    <p:extLst>
      <p:ext uri="{BB962C8B-B14F-4D97-AF65-F5344CB8AC3E}">
        <p14:creationId xmlns:p14="http://schemas.microsoft.com/office/powerpoint/2010/main" val="260601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500" fill="hold"/>
                                        <p:tgtEl>
                                          <p:spTgt spid="58"/>
                                        </p:tgtEl>
                                        <p:attrNameLst>
                                          <p:attrName>ppt_x</p:attrName>
                                        </p:attrNameLst>
                                      </p:cBhvr>
                                      <p:tavLst>
                                        <p:tav tm="0">
                                          <p:val>
                                            <p:strVal val="1+#ppt_w/2"/>
                                          </p:val>
                                        </p:tav>
                                        <p:tav tm="100000">
                                          <p:val>
                                            <p:strVal val="#ppt_x"/>
                                          </p:val>
                                        </p:tav>
                                      </p:tavLst>
                                    </p:anim>
                                    <p:anim calcmode="lin" valueType="num">
                                      <p:cBhvr additive="base">
                                        <p:cTn id="15"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8" fill="hold" grpId="1" nodeType="clickEffect">
                                  <p:stCondLst>
                                    <p:cond delay="0"/>
                                  </p:stCondLst>
                                  <p:childTnLst>
                                    <p:anim calcmode="lin" valueType="num">
                                      <p:cBhvr additive="base">
                                        <p:cTn id="19" dur="500"/>
                                        <p:tgtEl>
                                          <p:spTgt spid="58"/>
                                        </p:tgtEl>
                                        <p:attrNameLst>
                                          <p:attrName>ppt_x</p:attrName>
                                        </p:attrNameLst>
                                      </p:cBhvr>
                                      <p:tavLst>
                                        <p:tav tm="0">
                                          <p:val>
                                            <p:strVal val="ppt_x"/>
                                          </p:val>
                                        </p:tav>
                                        <p:tav tm="100000">
                                          <p:val>
                                            <p:strVal val="0-ppt_w/2"/>
                                          </p:val>
                                        </p:tav>
                                      </p:tavLst>
                                    </p:anim>
                                    <p:anim calcmode="lin" valueType="num">
                                      <p:cBhvr additive="base">
                                        <p:cTn id="20" dur="500"/>
                                        <p:tgtEl>
                                          <p:spTgt spid="58"/>
                                        </p:tgtEl>
                                        <p:attrNameLst>
                                          <p:attrName>ppt_y</p:attrName>
                                        </p:attrNameLst>
                                      </p:cBhvr>
                                      <p:tavLst>
                                        <p:tav tm="0">
                                          <p:val>
                                            <p:strVal val="ppt_y"/>
                                          </p:val>
                                        </p:tav>
                                        <p:tav tm="100000">
                                          <p:val>
                                            <p:strVal val="ppt_y"/>
                                          </p:val>
                                        </p:tav>
                                      </p:tavLst>
                                    </p:anim>
                                    <p:set>
                                      <p:cBhvr>
                                        <p:cTn id="21" dur="1" fill="hold">
                                          <p:stCondLst>
                                            <p:cond delay="499"/>
                                          </p:stCondLst>
                                        </p:cTn>
                                        <p:tgtEl>
                                          <p:spTgt spid="5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left)">
                                      <p:cBhvr>
                                        <p:cTn id="26" dur="500"/>
                                        <p:tgtEl>
                                          <p:spTgt spid="59"/>
                                        </p:tgtEl>
                                      </p:cBhvr>
                                    </p:animEffect>
                                  </p:childTnLst>
                                  <p:subTnLst>
                                    <p:audio>
                                      <p:cMediaNode>
                                        <p:cTn display="0" masterRel="sameClick">
                                          <p:stCondLst>
                                            <p:cond evt="begin" delay="0">
                                              <p:tn val="24"/>
                                            </p:cond>
                                          </p:stCondLst>
                                          <p:endCondLst>
                                            <p:cond evt="onStopAudio" delay="0">
                                              <p:tgtEl>
                                                <p:sldTgt/>
                                              </p:tgtEl>
                                            </p:cond>
                                          </p:endCondLst>
                                        </p:cTn>
                                        <p:tgtEl>
                                          <p:sndTgt r:embed="rId2" name="suction.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left)">
                                      <p:cBhvr>
                                        <p:cTn id="31" dur="500"/>
                                        <p:tgtEl>
                                          <p:spTgt spid="60"/>
                                        </p:tgtEl>
                                      </p:cBhvr>
                                    </p:animEffect>
                                  </p:childTnLst>
                                  <p:subTnLst>
                                    <p:audio>
                                      <p:cMediaNode>
                                        <p:cTn display="0" masterRel="sameClick">
                                          <p:stCondLst>
                                            <p:cond evt="begin" delay="0">
                                              <p:tn val="29"/>
                                            </p:cond>
                                          </p:stCondLst>
                                          <p:endCondLst>
                                            <p:cond evt="onStopAudio" delay="0">
                                              <p:tgtEl>
                                                <p:sldTgt/>
                                              </p:tgtEl>
                                            </p:cond>
                                          </p:endCondLst>
                                        </p:cTn>
                                        <p:tgtEl>
                                          <p:sndTgt r:embed="rId2" name="suction.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wipe(left)">
                                      <p:cBhvr>
                                        <p:cTn id="36" dur="500"/>
                                        <p:tgtEl>
                                          <p:spTgt spid="61"/>
                                        </p:tgtEl>
                                      </p:cBhvr>
                                    </p:animEffect>
                                  </p:childTnLst>
                                  <p:subTnLst>
                                    <p:audio>
                                      <p:cMediaNode>
                                        <p:cTn display="0" masterRel="sameClick">
                                          <p:stCondLst>
                                            <p:cond evt="begin" delay="0">
                                              <p:tn val="34"/>
                                            </p:cond>
                                          </p:stCondLst>
                                          <p:endCondLst>
                                            <p:cond evt="onStopAudio" delay="0">
                                              <p:tgtEl>
                                                <p:sldTgt/>
                                              </p:tgtEl>
                                            </p:cond>
                                          </p:endCondLst>
                                        </p:cTn>
                                        <p:tgtEl>
                                          <p:sndTgt r:embed="rId2"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500"/>
                                        <p:tgtEl>
                                          <p:spTgt spid="62"/>
                                        </p:tgtEl>
                                      </p:cBhvr>
                                    </p:animEffect>
                                  </p:childTnLst>
                                  <p:subTnLst>
                                    <p:audio>
                                      <p:cMediaNode>
                                        <p:cTn display="0" masterRel="sameClick">
                                          <p:stCondLst>
                                            <p:cond evt="begin" delay="0">
                                              <p:tn val="39"/>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27942" y="-42749"/>
            <a:ext cx="10515600" cy="748567"/>
          </a:xfrm>
        </p:spPr>
        <p:txBody>
          <a:bodyPr>
            <a:normAutofit/>
          </a:bodyPr>
          <a:lstStyle/>
          <a:p>
            <a:pPr algn="ctr"/>
            <a:r>
              <a:rPr lang="tr-TR" sz="3600" b="1" dirty="0">
                <a:ln w="22225">
                  <a:solidFill>
                    <a:schemeClr val="accent2"/>
                  </a:solidFill>
                  <a:prstDash val="solid"/>
                </a:ln>
                <a:solidFill>
                  <a:schemeClr val="accent2">
                    <a:lumMod val="40000"/>
                    <a:lumOff val="60000"/>
                  </a:schemeClr>
                </a:solidFill>
              </a:rPr>
              <a:t>Ulaşım Teknolojileri</a:t>
            </a:r>
            <a:endParaRPr lang="tr-TR" dirty="0">
              <a:solidFill>
                <a:srgbClr val="FF0000"/>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345" y="705818"/>
            <a:ext cx="8098135" cy="4036454"/>
          </a:xfrm>
          <a:prstGeom prst="rect">
            <a:avLst/>
          </a:prstGeom>
        </p:spPr>
      </p:pic>
      <p:sp>
        <p:nvSpPr>
          <p:cNvPr id="50" name="25 Yuvarlatılmış Dikdörtgen"/>
          <p:cNvSpPr/>
          <p:nvPr/>
        </p:nvSpPr>
        <p:spPr>
          <a:xfrm flipH="1">
            <a:off x="127942" y="5742829"/>
            <a:ext cx="11887199" cy="916882"/>
          </a:xfrm>
          <a:prstGeom prst="roundRect">
            <a:avLst/>
          </a:prstGeom>
          <a:solidFill>
            <a:srgbClr val="7030A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nchor="ctr" anchorCtr="1"/>
          <a:lstStyle/>
          <a:p>
            <a:pPr algn="ctr">
              <a:spcBef>
                <a:spcPct val="0"/>
              </a:spcBef>
            </a:pPr>
            <a:r>
              <a:rPr lang="tr-TR" altLang="tr-TR" sz="2400" b="1" dirty="0" smtClean="0">
                <a:solidFill>
                  <a:schemeClr val="bg1"/>
                </a:solidFill>
              </a:rPr>
              <a:t>Bu nedir ve ne işe yarar?</a:t>
            </a:r>
            <a:endParaRPr lang="tr-TR" altLang="tr-TR" sz="2400" b="1" dirty="0">
              <a:solidFill>
                <a:schemeClr val="bg1"/>
              </a:solidFill>
            </a:endParaRPr>
          </a:p>
        </p:txBody>
      </p:sp>
      <p:grpSp>
        <p:nvGrpSpPr>
          <p:cNvPr id="55" name="Group 121"/>
          <p:cNvGrpSpPr/>
          <p:nvPr/>
        </p:nvGrpSpPr>
        <p:grpSpPr>
          <a:xfrm>
            <a:off x="115571" y="4811525"/>
            <a:ext cx="11944077" cy="1841917"/>
            <a:chOff x="3338688" y="3841367"/>
            <a:chExt cx="2479510" cy="799047"/>
          </a:xfrm>
        </p:grpSpPr>
        <p:sp>
          <p:nvSpPr>
            <p:cNvPr id="56" name="Rectangle 122"/>
            <p:cNvSpPr/>
            <p:nvPr/>
          </p:nvSpPr>
          <p:spPr>
            <a:xfrm>
              <a:off x="3338688" y="3841367"/>
              <a:ext cx="2479510" cy="266666"/>
            </a:xfrm>
            <a:prstGeom prst="rect">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Boru Hatları</a:t>
              </a:r>
              <a:endParaRPr lang="en-US" sz="2400" b="1" dirty="0"/>
            </a:p>
          </p:txBody>
        </p:sp>
        <p:sp>
          <p:nvSpPr>
            <p:cNvPr id="57" name="Rectangle 123"/>
            <p:cNvSpPr/>
            <p:nvPr/>
          </p:nvSpPr>
          <p:spPr>
            <a:xfrm>
              <a:off x="3338688" y="4078479"/>
              <a:ext cx="2479510" cy="561935"/>
            </a:xfrm>
            <a:prstGeom prst="rect">
              <a:avLst/>
            </a:prstGeom>
            <a:gradFill>
              <a:gsLst>
                <a:gs pos="100000">
                  <a:schemeClr val="bg1">
                    <a:lumMod val="75000"/>
                  </a:schemeClr>
                </a:gs>
                <a:gs pos="0">
                  <a:schemeClr val="bg1">
                    <a:lumMod val="95000"/>
                  </a:schemeClr>
                </a:gs>
              </a:gsLst>
              <a:lin ang="5400000" scaled="0"/>
            </a:gra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tr-TR" sz="2400" dirty="0" smtClean="0">
                  <a:solidFill>
                    <a:schemeClr val="tx1"/>
                  </a:solidFill>
                </a:rPr>
                <a:t>Petrol, doğal gaz gibi enerji kaynaklarının kara üzerinden taşınması boru hatları üzerinden yapılmaktadır. Bu sayede enerji kaynakları kısa sürede taşınma imkanı bulmuştur.</a:t>
              </a:r>
              <a:endParaRPr lang="en-US" sz="2400" dirty="0">
                <a:solidFill>
                  <a:schemeClr val="tx1"/>
                </a:solidFill>
              </a:endParaRPr>
            </a:p>
          </p:txBody>
        </p:sp>
      </p:grpSp>
      <p:pic>
        <p:nvPicPr>
          <p:cNvPr id="58" name="Resim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179" y="729854"/>
            <a:ext cx="10022466" cy="5947624"/>
          </a:xfrm>
          <a:prstGeom prst="rect">
            <a:avLst/>
          </a:prstGeom>
        </p:spPr>
      </p:pic>
    </p:spTree>
    <p:extLst>
      <p:ext uri="{BB962C8B-B14F-4D97-AF65-F5344CB8AC3E}">
        <p14:creationId xmlns:p14="http://schemas.microsoft.com/office/powerpoint/2010/main" val="112076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50"/>
                                        </p:tgtEl>
                                        <p:attrNameLst>
                                          <p:attrName>ppt_x</p:attrName>
                                        </p:attrNameLst>
                                      </p:cBhvr>
                                      <p:tavLst>
                                        <p:tav tm="0">
                                          <p:val>
                                            <p:strVal val="ppt_x"/>
                                          </p:val>
                                        </p:tav>
                                        <p:tav tm="100000">
                                          <p:val>
                                            <p:strVal val="0-ppt_w/2"/>
                                          </p:val>
                                        </p:tav>
                                      </p:tavLst>
                                    </p:anim>
                                    <p:anim calcmode="lin" valueType="num">
                                      <p:cBhvr additive="base">
                                        <p:cTn id="13" dur="500"/>
                                        <p:tgtEl>
                                          <p:spTgt spid="50"/>
                                        </p:tgtEl>
                                        <p:attrNameLst>
                                          <p:attrName>ppt_y</p:attrName>
                                        </p:attrNameLst>
                                      </p:cBhvr>
                                      <p:tavLst>
                                        <p:tav tm="0">
                                          <p:val>
                                            <p:strVal val="ppt_y"/>
                                          </p:val>
                                        </p:tav>
                                        <p:tav tm="100000">
                                          <p:val>
                                            <p:strVal val="ppt_y"/>
                                          </p:val>
                                        </p:tav>
                                      </p:tavLst>
                                    </p:anim>
                                    <p:set>
                                      <p:cBhvr>
                                        <p:cTn id="14" dur="1" fill="hold">
                                          <p:stCondLst>
                                            <p:cond delay="499"/>
                                          </p:stCondLst>
                                        </p:cTn>
                                        <p:tgtEl>
                                          <p:spTgt spid="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Effect transition="in" filter="fade">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127942" y="-42749"/>
            <a:ext cx="10515600" cy="748567"/>
          </a:xfrm>
        </p:spPr>
        <p:txBody>
          <a:bodyPr>
            <a:normAutofit/>
          </a:bodyPr>
          <a:lstStyle/>
          <a:p>
            <a:pPr algn="ctr"/>
            <a:r>
              <a:rPr lang="tr-TR" sz="3600" b="1" dirty="0" smtClean="0">
                <a:ln w="22225">
                  <a:solidFill>
                    <a:schemeClr val="accent2"/>
                  </a:solidFill>
                  <a:prstDash val="solid"/>
                </a:ln>
                <a:solidFill>
                  <a:schemeClr val="accent2">
                    <a:lumMod val="40000"/>
                    <a:lumOff val="60000"/>
                  </a:schemeClr>
                </a:solidFill>
              </a:rPr>
              <a:t>İletişim Teknolojileri</a:t>
            </a:r>
            <a:endParaRPr lang="tr-TR" dirty="0">
              <a:solidFill>
                <a:srgbClr val="FF00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705818"/>
            <a:ext cx="11579392" cy="3818736"/>
          </a:xfrm>
          <a:prstGeom prst="rect">
            <a:avLst/>
          </a:prstGeom>
        </p:spPr>
      </p:pic>
      <p:grpSp>
        <p:nvGrpSpPr>
          <p:cNvPr id="10" name="Group 121"/>
          <p:cNvGrpSpPr/>
          <p:nvPr/>
        </p:nvGrpSpPr>
        <p:grpSpPr>
          <a:xfrm>
            <a:off x="115571" y="4811525"/>
            <a:ext cx="11944077" cy="1841917"/>
            <a:chOff x="3338688" y="3841367"/>
            <a:chExt cx="2479510" cy="799047"/>
          </a:xfrm>
        </p:grpSpPr>
        <p:sp>
          <p:nvSpPr>
            <p:cNvPr id="11" name="Rectangle 122"/>
            <p:cNvSpPr/>
            <p:nvPr/>
          </p:nvSpPr>
          <p:spPr>
            <a:xfrm>
              <a:off x="3338688" y="3841367"/>
              <a:ext cx="2479510" cy="266666"/>
            </a:xfrm>
            <a:prstGeom prst="rect">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İletişim Araçları</a:t>
              </a:r>
              <a:endParaRPr lang="en-US" sz="2400" b="1" dirty="0"/>
            </a:p>
          </p:txBody>
        </p:sp>
        <p:sp>
          <p:nvSpPr>
            <p:cNvPr id="12" name="Rectangle 123"/>
            <p:cNvSpPr/>
            <p:nvPr/>
          </p:nvSpPr>
          <p:spPr>
            <a:xfrm>
              <a:off x="3338688" y="4078479"/>
              <a:ext cx="2479510" cy="561935"/>
            </a:xfrm>
            <a:prstGeom prst="rect">
              <a:avLst/>
            </a:prstGeom>
            <a:gradFill>
              <a:gsLst>
                <a:gs pos="100000">
                  <a:schemeClr val="bg1">
                    <a:lumMod val="75000"/>
                  </a:schemeClr>
                </a:gs>
                <a:gs pos="0">
                  <a:schemeClr val="bg1">
                    <a:lumMod val="95000"/>
                  </a:schemeClr>
                </a:gs>
              </a:gsLst>
              <a:lin ang="5400000" scaled="0"/>
            </a:gra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tr-TR" sz="2400" dirty="0">
                  <a:solidFill>
                    <a:schemeClr val="tx1"/>
                  </a:solidFill>
                </a:rPr>
                <a:t>Telefon ve internet gibi </a:t>
              </a:r>
              <a:r>
                <a:rPr lang="tr-TR" sz="2400" dirty="0" smtClean="0">
                  <a:solidFill>
                    <a:schemeClr val="tx1"/>
                  </a:solidFill>
                </a:rPr>
                <a:t>araçları iletişimin </a:t>
              </a:r>
              <a:r>
                <a:rPr lang="tr-TR" sz="2400" dirty="0">
                  <a:solidFill>
                    <a:schemeClr val="tx1"/>
                  </a:solidFill>
                </a:rPr>
                <a:t>yanı sıra </a:t>
              </a:r>
              <a:r>
                <a:rPr lang="tr-TR" sz="2400" dirty="0" smtClean="0">
                  <a:solidFill>
                    <a:schemeClr val="tx1"/>
                  </a:solidFill>
                </a:rPr>
                <a:t>ticarette de </a:t>
              </a:r>
              <a:r>
                <a:rPr lang="tr-TR" sz="2400" dirty="0">
                  <a:solidFill>
                    <a:schemeClr val="tx1"/>
                  </a:solidFill>
                </a:rPr>
                <a:t>yaygın olarak </a:t>
              </a:r>
              <a:r>
                <a:rPr lang="tr-TR" sz="2400" dirty="0" smtClean="0">
                  <a:solidFill>
                    <a:schemeClr val="tx1"/>
                  </a:solidFill>
                </a:rPr>
                <a:t>kullanıyoruz. </a:t>
              </a:r>
              <a:r>
                <a:rPr lang="tr-TR" sz="2400" dirty="0" smtClean="0">
                  <a:solidFill>
                    <a:schemeClr val="tx1"/>
                  </a:solidFill>
                </a:rPr>
                <a:t>Gelişen </a:t>
              </a:r>
              <a:r>
                <a:rPr lang="tr-TR" sz="2400" dirty="0">
                  <a:solidFill>
                    <a:schemeClr val="tx1"/>
                  </a:solidFill>
                </a:rPr>
                <a:t>teknoloji </a:t>
              </a:r>
              <a:r>
                <a:rPr lang="tr-TR" sz="2400" dirty="0" smtClean="0">
                  <a:solidFill>
                    <a:schemeClr val="tx1"/>
                  </a:solidFill>
                </a:rPr>
                <a:t>ile evimizden </a:t>
              </a:r>
              <a:r>
                <a:rPr lang="tr-TR" sz="2400" dirty="0">
                  <a:solidFill>
                    <a:schemeClr val="tx1"/>
                  </a:solidFill>
                </a:rPr>
                <a:t>çıkmadan </a:t>
              </a:r>
              <a:r>
                <a:rPr lang="tr-TR" sz="2400" dirty="0" smtClean="0">
                  <a:solidFill>
                    <a:schemeClr val="tx1"/>
                  </a:solidFill>
                </a:rPr>
                <a:t>internet üzerinden </a:t>
              </a:r>
              <a:r>
                <a:rPr lang="tr-TR" sz="2400" dirty="0">
                  <a:solidFill>
                    <a:schemeClr val="tx1"/>
                  </a:solidFill>
                </a:rPr>
                <a:t>kolaylıkla </a:t>
              </a:r>
              <a:r>
                <a:rPr lang="tr-TR" sz="2400" dirty="0" smtClean="0">
                  <a:solidFill>
                    <a:schemeClr val="tx1"/>
                  </a:solidFill>
                </a:rPr>
                <a:t>alışveriş yapabiliyoruz</a:t>
              </a:r>
              <a:r>
                <a:rPr lang="tr-TR" sz="2400" dirty="0">
                  <a:solidFill>
                    <a:schemeClr val="tx1"/>
                  </a:solidFill>
                </a:rPr>
                <a:t>.</a:t>
              </a:r>
              <a:endParaRPr lang="en-US" sz="2400" dirty="0">
                <a:solidFill>
                  <a:schemeClr val="tx1"/>
                </a:solidFill>
              </a:endParaRPr>
            </a:p>
          </p:txBody>
        </p:sp>
      </p:grpSp>
      <p:sp>
        <p:nvSpPr>
          <p:cNvPr id="13" name="25 Yuvarlatılmış Dikdörtgen"/>
          <p:cNvSpPr/>
          <p:nvPr/>
        </p:nvSpPr>
        <p:spPr>
          <a:xfrm flipH="1">
            <a:off x="144009" y="5713199"/>
            <a:ext cx="11887199" cy="916882"/>
          </a:xfrm>
          <a:prstGeom prst="roundRect">
            <a:avLst/>
          </a:prstGeom>
          <a:solidFill>
            <a:srgbClr val="7030A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nchor="ctr" anchorCtr="1"/>
          <a:lstStyle/>
          <a:p>
            <a:pPr algn="ctr">
              <a:spcBef>
                <a:spcPct val="0"/>
              </a:spcBef>
            </a:pPr>
            <a:r>
              <a:rPr lang="tr-TR" altLang="tr-TR" sz="2400" b="1" smtClean="0">
                <a:solidFill>
                  <a:schemeClr val="bg1"/>
                </a:solidFill>
              </a:rPr>
              <a:t>İletişim teknolojisinin </a:t>
            </a:r>
            <a:r>
              <a:rPr lang="tr-TR" altLang="tr-TR" sz="2400" b="1" dirty="0" smtClean="0">
                <a:solidFill>
                  <a:schemeClr val="bg1"/>
                </a:solidFill>
              </a:rPr>
              <a:t>gelişmesi ile ticaret nasıl etkilenmiştir?</a:t>
            </a:r>
            <a:endParaRPr lang="tr-TR" altLang="tr-TR" sz="2400" b="1" dirty="0">
              <a:solidFill>
                <a:schemeClr val="bg1"/>
              </a:solidFill>
            </a:endParaRPr>
          </a:p>
        </p:txBody>
      </p:sp>
      <p:grpSp>
        <p:nvGrpSpPr>
          <p:cNvPr id="8" name="Grup 7"/>
          <p:cNvGrpSpPr/>
          <p:nvPr/>
        </p:nvGrpSpPr>
        <p:grpSpPr>
          <a:xfrm>
            <a:off x="476250" y="816268"/>
            <a:ext cx="7415857" cy="685800"/>
            <a:chOff x="127942" y="861003"/>
            <a:chExt cx="7762242" cy="685800"/>
          </a:xfrm>
        </p:grpSpPr>
        <p:sp>
          <p:nvSpPr>
            <p:cNvPr id="9" name="Altıgen 8"/>
            <p:cNvSpPr/>
            <p:nvPr/>
          </p:nvSpPr>
          <p:spPr>
            <a:xfrm>
              <a:off x="127942" y="861003"/>
              <a:ext cx="7762242" cy="685800"/>
            </a:xfrm>
            <a:prstGeom prst="hex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marL="180975"/>
              <a:r>
                <a:rPr lang="tr-TR" sz="2400" dirty="0" smtClean="0"/>
                <a:t>Ürünleri internet </a:t>
              </a:r>
              <a:r>
                <a:rPr lang="tr-TR" sz="2400" smtClean="0"/>
                <a:t>ortamında tanıtabiliriz</a:t>
              </a:r>
              <a:r>
                <a:rPr lang="tr-TR" sz="2400" dirty="0" smtClean="0"/>
                <a:t>.</a:t>
              </a:r>
              <a:endParaRPr lang="tr-TR" dirty="0"/>
            </a:p>
          </p:txBody>
        </p:sp>
        <p:sp>
          <p:nvSpPr>
            <p:cNvPr id="14" name="Altıgen 13"/>
            <p:cNvSpPr/>
            <p:nvPr/>
          </p:nvSpPr>
          <p:spPr>
            <a:xfrm>
              <a:off x="168011" y="895349"/>
              <a:ext cx="791340" cy="613353"/>
            </a:xfrm>
            <a:prstGeom prst="hexagon">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chemeClr val="tx1"/>
                  </a:solidFill>
                </a:rPr>
                <a:t>1</a:t>
              </a:r>
              <a:endParaRPr lang="tr-TR" b="1" dirty="0">
                <a:solidFill>
                  <a:schemeClr val="tx1"/>
                </a:solidFill>
              </a:endParaRPr>
            </a:p>
          </p:txBody>
        </p:sp>
      </p:grpSp>
      <p:grpSp>
        <p:nvGrpSpPr>
          <p:cNvPr id="15" name="Grup 14"/>
          <p:cNvGrpSpPr/>
          <p:nvPr/>
        </p:nvGrpSpPr>
        <p:grpSpPr>
          <a:xfrm>
            <a:off x="476249" y="1616368"/>
            <a:ext cx="7415858" cy="685800"/>
            <a:chOff x="127942" y="861003"/>
            <a:chExt cx="7762243" cy="685800"/>
          </a:xfrm>
        </p:grpSpPr>
        <p:sp>
          <p:nvSpPr>
            <p:cNvPr id="16" name="Altıgen 15"/>
            <p:cNvSpPr/>
            <p:nvPr/>
          </p:nvSpPr>
          <p:spPr>
            <a:xfrm>
              <a:off x="127942" y="861003"/>
              <a:ext cx="7762243" cy="685800"/>
            </a:xfrm>
            <a:prstGeom prst="hexagon">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marL="180975"/>
              <a:r>
                <a:rPr lang="tr-TR" sz="2400" dirty="0" smtClean="0"/>
                <a:t>İnternet </a:t>
              </a:r>
              <a:r>
                <a:rPr lang="tr-TR" sz="2400" dirty="0" smtClean="0"/>
                <a:t>üzerinden </a:t>
              </a:r>
              <a:r>
                <a:rPr lang="tr-TR" sz="2400" dirty="0" smtClean="0"/>
                <a:t>ürünleri satabiliriz.</a:t>
              </a:r>
              <a:endParaRPr lang="tr-TR" dirty="0"/>
            </a:p>
          </p:txBody>
        </p:sp>
        <p:sp>
          <p:nvSpPr>
            <p:cNvPr id="17" name="Altıgen 16"/>
            <p:cNvSpPr/>
            <p:nvPr/>
          </p:nvSpPr>
          <p:spPr>
            <a:xfrm>
              <a:off x="168011" y="895349"/>
              <a:ext cx="791340" cy="613353"/>
            </a:xfrm>
            <a:prstGeom prst="hexagon">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chemeClr val="tx1"/>
                  </a:solidFill>
                </a:rPr>
                <a:t>2</a:t>
              </a:r>
              <a:endParaRPr lang="tr-TR" b="1" dirty="0">
                <a:solidFill>
                  <a:schemeClr val="tx1"/>
                </a:solidFill>
              </a:endParaRPr>
            </a:p>
          </p:txBody>
        </p:sp>
      </p:grpSp>
      <p:grpSp>
        <p:nvGrpSpPr>
          <p:cNvPr id="18" name="Grup 17"/>
          <p:cNvGrpSpPr/>
          <p:nvPr/>
        </p:nvGrpSpPr>
        <p:grpSpPr>
          <a:xfrm>
            <a:off x="476249" y="2416044"/>
            <a:ext cx="7415858" cy="685800"/>
            <a:chOff x="127942" y="861003"/>
            <a:chExt cx="7762243" cy="685800"/>
          </a:xfrm>
        </p:grpSpPr>
        <p:sp>
          <p:nvSpPr>
            <p:cNvPr id="19" name="Altıgen 18"/>
            <p:cNvSpPr/>
            <p:nvPr/>
          </p:nvSpPr>
          <p:spPr>
            <a:xfrm>
              <a:off x="127942" y="861003"/>
              <a:ext cx="7762243" cy="685800"/>
            </a:xfrm>
            <a:prstGeom prst="hexagon">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marL="180975"/>
              <a:r>
                <a:rPr lang="tr-TR" sz="2400" dirty="0"/>
                <a:t>İnternet </a:t>
              </a:r>
              <a:r>
                <a:rPr lang="tr-TR" sz="2400" dirty="0" smtClean="0"/>
                <a:t>üzerinden ürün alabiliriz.</a:t>
              </a:r>
              <a:endParaRPr lang="tr-TR" dirty="0"/>
            </a:p>
          </p:txBody>
        </p:sp>
        <p:sp>
          <p:nvSpPr>
            <p:cNvPr id="20" name="Altıgen 19"/>
            <p:cNvSpPr/>
            <p:nvPr/>
          </p:nvSpPr>
          <p:spPr>
            <a:xfrm>
              <a:off x="168011" y="895349"/>
              <a:ext cx="791340" cy="613353"/>
            </a:xfrm>
            <a:prstGeom prst="hexagon">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chemeClr val="tx1"/>
                  </a:solidFill>
                </a:rPr>
                <a:t>3</a:t>
              </a:r>
              <a:endParaRPr lang="tr-TR" b="1" dirty="0">
                <a:solidFill>
                  <a:schemeClr val="tx1"/>
                </a:solidFill>
              </a:endParaRPr>
            </a:p>
          </p:txBody>
        </p:sp>
      </p:grpSp>
      <p:grpSp>
        <p:nvGrpSpPr>
          <p:cNvPr id="21" name="Grup 20"/>
          <p:cNvGrpSpPr/>
          <p:nvPr/>
        </p:nvGrpSpPr>
        <p:grpSpPr>
          <a:xfrm>
            <a:off x="476249" y="3215720"/>
            <a:ext cx="7415858" cy="685800"/>
            <a:chOff x="127942" y="861003"/>
            <a:chExt cx="7762243" cy="685800"/>
          </a:xfrm>
        </p:grpSpPr>
        <p:sp>
          <p:nvSpPr>
            <p:cNvPr id="22" name="Altıgen 21"/>
            <p:cNvSpPr/>
            <p:nvPr/>
          </p:nvSpPr>
          <p:spPr>
            <a:xfrm>
              <a:off x="127942" y="861003"/>
              <a:ext cx="7762243" cy="685800"/>
            </a:xfrm>
            <a:prstGeom prst="hexagon">
              <a:avLst/>
            </a:prstGeom>
            <a:solidFill>
              <a:srgbClr val="FF33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marL="180975"/>
              <a:r>
                <a:rPr lang="tr-TR" sz="2400" dirty="0" smtClean="0"/>
                <a:t>Ürünlerin fiyatlarını kontrol </a:t>
              </a:r>
              <a:r>
                <a:rPr lang="tr-TR" sz="2400" dirty="0" smtClean="0"/>
                <a:t>edebiliriz</a:t>
              </a:r>
              <a:r>
                <a:rPr lang="tr-TR" sz="2400" dirty="0" smtClean="0"/>
                <a:t>.</a:t>
              </a:r>
              <a:endParaRPr lang="tr-TR" dirty="0"/>
            </a:p>
          </p:txBody>
        </p:sp>
        <p:sp>
          <p:nvSpPr>
            <p:cNvPr id="23" name="Altıgen 22"/>
            <p:cNvSpPr/>
            <p:nvPr/>
          </p:nvSpPr>
          <p:spPr>
            <a:xfrm>
              <a:off x="168011" y="895349"/>
              <a:ext cx="791340" cy="613353"/>
            </a:xfrm>
            <a:prstGeom prst="hexagon">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chemeClr val="tx1"/>
                  </a:solidFill>
                </a:rPr>
                <a:t>4</a:t>
              </a:r>
              <a:endParaRPr lang="tr-TR" b="1" dirty="0">
                <a:solidFill>
                  <a:schemeClr val="tx1"/>
                </a:solidFill>
              </a:endParaRPr>
            </a:p>
          </p:txBody>
        </p:sp>
      </p:grpSp>
      <p:grpSp>
        <p:nvGrpSpPr>
          <p:cNvPr id="24" name="Grup 23"/>
          <p:cNvGrpSpPr/>
          <p:nvPr/>
        </p:nvGrpSpPr>
        <p:grpSpPr>
          <a:xfrm>
            <a:off x="476248" y="4015274"/>
            <a:ext cx="7415859" cy="685800"/>
            <a:chOff x="127942" y="861003"/>
            <a:chExt cx="7762244" cy="685800"/>
          </a:xfrm>
        </p:grpSpPr>
        <p:sp>
          <p:nvSpPr>
            <p:cNvPr id="25" name="Altıgen 24"/>
            <p:cNvSpPr/>
            <p:nvPr/>
          </p:nvSpPr>
          <p:spPr>
            <a:xfrm>
              <a:off x="127942" y="861003"/>
              <a:ext cx="7762244" cy="685800"/>
            </a:xfrm>
            <a:prstGeom prst="hexagon">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marL="180975"/>
              <a:r>
                <a:rPr lang="tr-TR" sz="2400" dirty="0" smtClean="0"/>
                <a:t>Kargo takibi yapabiliriz.</a:t>
              </a:r>
              <a:endParaRPr lang="tr-TR" dirty="0"/>
            </a:p>
          </p:txBody>
        </p:sp>
        <p:sp>
          <p:nvSpPr>
            <p:cNvPr id="26" name="Altıgen 25"/>
            <p:cNvSpPr/>
            <p:nvPr/>
          </p:nvSpPr>
          <p:spPr>
            <a:xfrm>
              <a:off x="168011" y="895349"/>
              <a:ext cx="791340" cy="613353"/>
            </a:xfrm>
            <a:prstGeom prst="hexagon">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chemeClr val="tx1"/>
                  </a:solidFill>
                </a:rPr>
                <a:t>5</a:t>
              </a:r>
              <a:endParaRPr lang="tr-TR" b="1" dirty="0">
                <a:solidFill>
                  <a:schemeClr val="tx1"/>
                </a:solidFill>
              </a:endParaRPr>
            </a:p>
          </p:txBody>
        </p:sp>
      </p:grpSp>
    </p:spTree>
    <p:extLst>
      <p:ext uri="{BB962C8B-B14F-4D97-AF65-F5344CB8AC3E}">
        <p14:creationId xmlns:p14="http://schemas.microsoft.com/office/powerpoint/2010/main" val="13261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8" fill="hold" grpId="1" nodeType="clickEffect">
                                  <p:stCondLst>
                                    <p:cond delay="0"/>
                                  </p:stCondLst>
                                  <p:childTnLst>
                                    <p:anim calcmode="lin" valueType="num">
                                      <p:cBhvr additive="base">
                                        <p:cTn id="19" dur="500"/>
                                        <p:tgtEl>
                                          <p:spTgt spid="13"/>
                                        </p:tgtEl>
                                        <p:attrNameLst>
                                          <p:attrName>ppt_x</p:attrName>
                                        </p:attrNameLst>
                                      </p:cBhvr>
                                      <p:tavLst>
                                        <p:tav tm="0">
                                          <p:val>
                                            <p:strVal val="ppt_x"/>
                                          </p:val>
                                        </p:tav>
                                        <p:tav tm="100000">
                                          <p:val>
                                            <p:strVal val="0-ppt_w/2"/>
                                          </p:val>
                                        </p:tav>
                                      </p:tavLst>
                                    </p:anim>
                                    <p:anim calcmode="lin" valueType="num">
                                      <p:cBhvr additive="base">
                                        <p:cTn id="20" dur="500"/>
                                        <p:tgtEl>
                                          <p:spTgt spid="13"/>
                                        </p:tgtEl>
                                        <p:attrNameLst>
                                          <p:attrName>ppt_y</p:attrName>
                                        </p:attrNameLst>
                                      </p:cBhvr>
                                      <p:tavLst>
                                        <p:tav tm="0">
                                          <p:val>
                                            <p:strVal val="ppt_y"/>
                                          </p:val>
                                        </p:tav>
                                        <p:tav tm="100000">
                                          <p:val>
                                            <p:strVal val="ppt_y"/>
                                          </p:val>
                                        </p:tav>
                                      </p:tavLst>
                                    </p:anim>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suction.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subTnLst>
                                    <p:audio>
                                      <p:cMediaNode>
                                        <p:cTn display="0" masterRel="sameClick">
                                          <p:stCondLst>
                                            <p:cond evt="begin" delay="0">
                                              <p:tn val="29"/>
                                            </p:cond>
                                          </p:stCondLst>
                                          <p:endCondLst>
                                            <p:cond evt="onStopAudio" delay="0">
                                              <p:tgtEl>
                                                <p:sldTgt/>
                                              </p:tgtEl>
                                            </p:cond>
                                          </p:endCondLst>
                                        </p:cTn>
                                        <p:tgtEl>
                                          <p:sndTgt r:embed="rId2" name="suction.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subTnLst>
                                    <p:audio>
                                      <p:cMediaNode>
                                        <p:cTn display="0" masterRel="sameClick">
                                          <p:stCondLst>
                                            <p:cond evt="begin" delay="0">
                                              <p:tn val="34"/>
                                            </p:cond>
                                          </p:stCondLst>
                                          <p:endCondLst>
                                            <p:cond evt="onStopAudio" delay="0">
                                              <p:tgtEl>
                                                <p:sldTgt/>
                                              </p:tgtEl>
                                            </p:cond>
                                          </p:endCondLst>
                                        </p:cTn>
                                        <p:tgtEl>
                                          <p:sndTgt r:embed="rId2"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subTnLst>
                                    <p:audio>
                                      <p:cMediaNode>
                                        <p:cTn display="0" masterRel="sameClick">
                                          <p:stCondLst>
                                            <p:cond evt="begin" delay="0">
                                              <p:tn val="39"/>
                                            </p:cond>
                                          </p:stCondLst>
                                          <p:endCondLst>
                                            <p:cond evt="onStopAudio" delay="0">
                                              <p:tgtEl>
                                                <p:sldTgt/>
                                              </p:tgtEl>
                                            </p:cond>
                                          </p:endCondLst>
                                        </p:cTn>
                                        <p:tgtEl>
                                          <p:sndTgt r:embed="rId2" name="suction.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subTnLst>
                                    <p:audio>
                                      <p:cMediaNode>
                                        <p:cTn display="0" masterRel="sameClick">
                                          <p:stCondLst>
                                            <p:cond evt="begin" delay="0">
                                              <p:tn val="44"/>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 23"/>
          <p:cNvGrpSpPr/>
          <p:nvPr/>
        </p:nvGrpSpPr>
        <p:grpSpPr>
          <a:xfrm>
            <a:off x="349622" y="787721"/>
            <a:ext cx="11497237" cy="2831008"/>
            <a:chOff x="349622" y="787721"/>
            <a:chExt cx="11497237" cy="2831008"/>
          </a:xfrm>
        </p:grpSpPr>
        <p:pic>
          <p:nvPicPr>
            <p:cNvPr id="25" name="Resim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22" y="787721"/>
              <a:ext cx="11497237" cy="2831008"/>
            </a:xfrm>
            <a:prstGeom prst="rect">
              <a:avLst/>
            </a:prstGeom>
          </p:spPr>
        </p:pic>
        <p:sp>
          <p:nvSpPr>
            <p:cNvPr id="26" name="Yuvarlatılmış Dikdörtgen 25"/>
            <p:cNvSpPr/>
            <p:nvPr/>
          </p:nvSpPr>
          <p:spPr>
            <a:xfrm>
              <a:off x="349622" y="862082"/>
              <a:ext cx="11260941" cy="2756647"/>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spcBef>
                  <a:spcPct val="20000"/>
                </a:spcBef>
                <a:defRPr/>
              </a:pPr>
              <a:r>
                <a:rPr lang="tr-TR" sz="2800" dirty="0" smtClean="0">
                  <a:latin typeface="Arial" charset="0"/>
                  <a:cs typeface="Arial" charset="0"/>
                </a:rPr>
                <a:t>İletişimin hızlanması ticareti yavaşlatmıştır.</a:t>
              </a:r>
              <a:endParaRPr lang="tr-TR" sz="2800" dirty="0">
                <a:latin typeface="Arial" charset="0"/>
                <a:cs typeface="Arial" charset="0"/>
              </a:endParaRPr>
            </a:p>
          </p:txBody>
        </p:sp>
      </p:grpSp>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9412852" y="4519035"/>
            <a:ext cx="1255821" cy="1075611"/>
          </a:xfrm>
          <a:prstGeom prst="rect">
            <a:avLst/>
          </a:prstGeom>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0494" y="4470863"/>
            <a:ext cx="1304364" cy="1117188"/>
          </a:xfrm>
          <a:prstGeom prst="rect">
            <a:avLst/>
          </a:prstGeom>
        </p:spPr>
      </p:pic>
      <p:grpSp>
        <p:nvGrpSpPr>
          <p:cNvPr id="15" name="Grup 14"/>
          <p:cNvGrpSpPr/>
          <p:nvPr/>
        </p:nvGrpSpPr>
        <p:grpSpPr>
          <a:xfrm>
            <a:off x="6887582" y="2811877"/>
            <a:ext cx="5623892" cy="4227355"/>
            <a:chOff x="3407317" y="726803"/>
            <a:chExt cx="5623892" cy="4227355"/>
          </a:xfrm>
        </p:grpSpPr>
        <p:pic>
          <p:nvPicPr>
            <p:cNvPr id="13" name="Resim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7317" y="726803"/>
              <a:ext cx="5623892" cy="4227355"/>
            </a:xfrm>
            <a:prstGeom prst="rect">
              <a:avLst/>
            </a:prstGeom>
          </p:spPr>
        </p:pic>
        <p:sp>
          <p:nvSpPr>
            <p:cNvPr id="14" name="Yuvarlatılmış Dikdörtgen 13"/>
            <p:cNvSpPr/>
            <p:nvPr/>
          </p:nvSpPr>
          <p:spPr>
            <a:xfrm>
              <a:off x="5087470" y="2551368"/>
              <a:ext cx="2424202" cy="578224"/>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TEBRİKLER</a:t>
              </a:r>
              <a:endParaRPr lang="tr-TR" sz="2800" dirty="0"/>
            </a:p>
          </p:txBody>
        </p:sp>
      </p:grpSp>
      <p:sp>
        <p:nvSpPr>
          <p:cNvPr id="21" name="29 Yuvarlatılmış Dikdörtgen">
            <a:hlinkClick r:id="" action="ppaction://hlinkshowjump?jump=nextslide"/>
          </p:cNvPr>
          <p:cNvSpPr/>
          <p:nvPr/>
        </p:nvSpPr>
        <p:spPr>
          <a:xfrm>
            <a:off x="4766494" y="5594646"/>
            <a:ext cx="2768516" cy="1020638"/>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tr-TR" sz="3600" dirty="0" smtClean="0">
                <a:solidFill>
                  <a:srgbClr val="000000"/>
                </a:solidFill>
                <a:latin typeface="matemitoo" panose="020B0500000000000000" pitchFamily="34" charset="-94"/>
              </a:rPr>
              <a:t>YENİ SORU</a:t>
            </a:r>
            <a:endParaRPr lang="tr-TR" sz="3600" dirty="0">
              <a:solidFill>
                <a:srgbClr val="000000"/>
              </a:solidFill>
              <a:latin typeface="matemitoo" panose="020B0500000000000000" pitchFamily="34" charset="-94"/>
            </a:endParaRPr>
          </a:p>
        </p:txBody>
      </p:sp>
      <p:grpSp>
        <p:nvGrpSpPr>
          <p:cNvPr id="17" name="Grup 16"/>
          <p:cNvGrpSpPr/>
          <p:nvPr/>
        </p:nvGrpSpPr>
        <p:grpSpPr>
          <a:xfrm>
            <a:off x="-366945" y="2811878"/>
            <a:ext cx="5623892" cy="4227355"/>
            <a:chOff x="5295658" y="1080660"/>
            <a:chExt cx="5623892" cy="4227355"/>
          </a:xfrm>
        </p:grpSpPr>
        <p:pic>
          <p:nvPicPr>
            <p:cNvPr id="22" name="Resim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5658" y="1080660"/>
              <a:ext cx="5623892" cy="4227355"/>
            </a:xfrm>
            <a:prstGeom prst="rect">
              <a:avLst/>
            </a:prstGeom>
          </p:spPr>
        </p:pic>
        <p:sp>
          <p:nvSpPr>
            <p:cNvPr id="23" name="Yuvarlatılmış Dikdörtgen 22"/>
            <p:cNvSpPr/>
            <p:nvPr/>
          </p:nvSpPr>
          <p:spPr>
            <a:xfrm>
              <a:off x="7166119" y="2930828"/>
              <a:ext cx="2424202" cy="578224"/>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MAALESEF BİLEMEDİNİZ</a:t>
              </a:r>
              <a:endParaRPr lang="tr-TR" sz="2400" dirty="0"/>
            </a:p>
          </p:txBody>
        </p:sp>
      </p:grpSp>
      <p:sp>
        <p:nvSpPr>
          <p:cNvPr id="18" name="Unvan 1"/>
          <p:cNvSpPr>
            <a:spLocks noGrp="1"/>
          </p:cNvSpPr>
          <p:nvPr>
            <p:ph type="title"/>
          </p:nvPr>
        </p:nvSpPr>
        <p:spPr>
          <a:xfrm>
            <a:off x="0" y="45222"/>
            <a:ext cx="12192000" cy="617514"/>
          </a:xfrm>
          <a:noFill/>
          <a:ln>
            <a:noFill/>
          </a:ln>
          <a:effectLst>
            <a:outerShdw blurRad="50800" dist="114300" dir="17040000" sx="113000" sy="113000" algn="bl" rotWithShape="0">
              <a:schemeClr val="accent2">
                <a:lumMod val="75000"/>
                <a:alpha val="40000"/>
              </a:schemeClr>
            </a:outerShdw>
          </a:effectLst>
        </p:spPr>
        <p:txBody>
          <a:bodyPr>
            <a:noAutofit/>
            <a:scene3d>
              <a:camera prst="perspectiveFront"/>
              <a:lightRig rig="threePt" dir="t"/>
            </a:scene3d>
            <a:sp3d extrusionH="57150" prstMaterial="dkEdge">
              <a:bevelT w="82550" h="38100" prst="coolSlant"/>
              <a:bevelB h="25400" prst="softRound"/>
              <a:extrusionClr>
                <a:srgbClr val="FF0000"/>
              </a:extrusionClr>
            </a:sp3d>
          </a:bodyPr>
          <a:lstStyle/>
          <a:p>
            <a:pPr algn="ctr"/>
            <a:r>
              <a:rPr lang="tr-TR" sz="3200" dirty="0">
                <a:solidFill>
                  <a:schemeClr val="bg1"/>
                </a:solidFill>
              </a:rPr>
              <a:t>Şimdi Sıra Sizde</a:t>
            </a:r>
          </a:p>
        </p:txBody>
      </p:sp>
    </p:spTree>
    <p:extLst>
      <p:ext uri="{BB962C8B-B14F-4D97-AF65-F5344CB8AC3E}">
        <p14:creationId xmlns:p14="http://schemas.microsoft.com/office/powerpoint/2010/main" val="2542251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3" name="kötü.wav"/>
                                        </p:tgtEl>
                                      </p:cMediaNode>
                                    </p:audio>
                                  </p:sub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9412852" y="4519035"/>
            <a:ext cx="1255821" cy="1075611"/>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494" y="4470863"/>
            <a:ext cx="1304364" cy="1117188"/>
          </a:xfrm>
          <a:prstGeom prst="rect">
            <a:avLst/>
          </a:prstGeom>
        </p:spPr>
      </p:pic>
      <p:grpSp>
        <p:nvGrpSpPr>
          <p:cNvPr id="3" name="Grup 2"/>
          <p:cNvGrpSpPr/>
          <p:nvPr/>
        </p:nvGrpSpPr>
        <p:grpSpPr>
          <a:xfrm>
            <a:off x="349622" y="787721"/>
            <a:ext cx="11497237" cy="2831008"/>
            <a:chOff x="349622" y="787721"/>
            <a:chExt cx="11497237" cy="2831008"/>
          </a:xfrm>
        </p:grpSpPr>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22" y="787721"/>
              <a:ext cx="11497237" cy="2831008"/>
            </a:xfrm>
            <a:prstGeom prst="rect">
              <a:avLst/>
            </a:prstGeom>
          </p:spPr>
        </p:pic>
        <p:sp>
          <p:nvSpPr>
            <p:cNvPr id="12" name="Yuvarlatılmış Dikdörtgen 11"/>
            <p:cNvSpPr/>
            <p:nvPr/>
          </p:nvSpPr>
          <p:spPr>
            <a:xfrm>
              <a:off x="349622" y="862082"/>
              <a:ext cx="11260941" cy="2756647"/>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spcBef>
                  <a:spcPct val="20000"/>
                </a:spcBef>
                <a:defRPr/>
              </a:pPr>
              <a:r>
                <a:rPr lang="tr-TR" sz="2800" dirty="0" smtClean="0"/>
                <a:t>Ulaşım teknolojileri sayesinde daha uzak yerlere mallar kolaylıkla </a:t>
              </a:r>
              <a:r>
                <a:rPr lang="tr-TR" sz="2800" dirty="0" smtClean="0"/>
                <a:t>götürülmeye başlamıştır</a:t>
              </a:r>
              <a:r>
                <a:rPr lang="tr-TR" sz="2800" dirty="0" smtClean="0"/>
                <a:t>.</a:t>
              </a:r>
              <a:endParaRPr lang="tr-TR" sz="2800" dirty="0">
                <a:latin typeface="Arial" charset="0"/>
                <a:cs typeface="Arial" charset="0"/>
              </a:endParaRPr>
            </a:p>
          </p:txBody>
        </p:sp>
      </p:grpSp>
      <p:sp>
        <p:nvSpPr>
          <p:cNvPr id="21" name="29 Yuvarlatılmış Dikdörtgen">
            <a:hlinkClick r:id="" action="ppaction://hlinkshowjump?jump=nextslide"/>
          </p:cNvPr>
          <p:cNvSpPr/>
          <p:nvPr/>
        </p:nvSpPr>
        <p:spPr>
          <a:xfrm>
            <a:off x="4766494" y="5594646"/>
            <a:ext cx="2768516" cy="1020638"/>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tr-TR" sz="3600" dirty="0" smtClean="0">
                <a:solidFill>
                  <a:srgbClr val="000000"/>
                </a:solidFill>
                <a:latin typeface="matemitoo" panose="020B0500000000000000" pitchFamily="34" charset="-94"/>
              </a:rPr>
              <a:t>YENİ SORU</a:t>
            </a:r>
            <a:endParaRPr lang="tr-TR" sz="3600" dirty="0">
              <a:solidFill>
                <a:srgbClr val="000000"/>
              </a:solidFill>
              <a:latin typeface="matemitoo" panose="020B0500000000000000" pitchFamily="34" charset="-94"/>
            </a:endParaRPr>
          </a:p>
        </p:txBody>
      </p:sp>
      <p:grpSp>
        <p:nvGrpSpPr>
          <p:cNvPr id="18" name="Grup 17"/>
          <p:cNvGrpSpPr/>
          <p:nvPr/>
        </p:nvGrpSpPr>
        <p:grpSpPr>
          <a:xfrm>
            <a:off x="-566219" y="2770918"/>
            <a:ext cx="5623892" cy="4227355"/>
            <a:chOff x="3407317" y="726803"/>
            <a:chExt cx="5623892" cy="4227355"/>
          </a:xfrm>
        </p:grpSpPr>
        <p:pic>
          <p:nvPicPr>
            <p:cNvPr id="19" name="Resim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7317" y="726803"/>
              <a:ext cx="5623892" cy="4227355"/>
            </a:xfrm>
            <a:prstGeom prst="rect">
              <a:avLst/>
            </a:prstGeom>
          </p:spPr>
        </p:pic>
        <p:sp>
          <p:nvSpPr>
            <p:cNvPr id="20" name="Yuvarlatılmış Dikdörtgen 19"/>
            <p:cNvSpPr/>
            <p:nvPr/>
          </p:nvSpPr>
          <p:spPr>
            <a:xfrm>
              <a:off x="5087470" y="2551368"/>
              <a:ext cx="2424202" cy="578224"/>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TEBRİKLER</a:t>
              </a:r>
              <a:endParaRPr lang="tr-TR" sz="2800" dirty="0"/>
            </a:p>
          </p:txBody>
        </p:sp>
      </p:grpSp>
      <p:grpSp>
        <p:nvGrpSpPr>
          <p:cNvPr id="24" name="Grup 23"/>
          <p:cNvGrpSpPr/>
          <p:nvPr/>
        </p:nvGrpSpPr>
        <p:grpSpPr>
          <a:xfrm>
            <a:off x="6925592" y="2785206"/>
            <a:ext cx="5623892" cy="4227355"/>
            <a:chOff x="5295658" y="1080660"/>
            <a:chExt cx="5623892" cy="4227355"/>
          </a:xfrm>
        </p:grpSpPr>
        <p:pic>
          <p:nvPicPr>
            <p:cNvPr id="25" name="Resim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5658" y="1080660"/>
              <a:ext cx="5623892" cy="4227355"/>
            </a:xfrm>
            <a:prstGeom prst="rect">
              <a:avLst/>
            </a:prstGeom>
          </p:spPr>
        </p:pic>
        <p:sp>
          <p:nvSpPr>
            <p:cNvPr id="26" name="Yuvarlatılmış Dikdörtgen 25"/>
            <p:cNvSpPr/>
            <p:nvPr/>
          </p:nvSpPr>
          <p:spPr>
            <a:xfrm>
              <a:off x="7166119" y="2930828"/>
              <a:ext cx="2424202" cy="578224"/>
            </a:xfrm>
            <a:prstGeom prst="roundRect">
              <a:avLst>
                <a:gd name="adj" fmla="val 3984"/>
              </a:avLst>
            </a:prstGeom>
            <a:noFill/>
            <a:ln w="127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MAALESEF BİLEMEDİNİZ</a:t>
              </a:r>
              <a:endParaRPr lang="tr-TR" sz="2400" dirty="0"/>
            </a:p>
          </p:txBody>
        </p:sp>
      </p:grpSp>
      <p:sp>
        <p:nvSpPr>
          <p:cNvPr id="14" name="Unvan 1"/>
          <p:cNvSpPr>
            <a:spLocks noGrp="1"/>
          </p:cNvSpPr>
          <p:nvPr>
            <p:ph type="title"/>
          </p:nvPr>
        </p:nvSpPr>
        <p:spPr>
          <a:xfrm>
            <a:off x="0" y="45222"/>
            <a:ext cx="12192000" cy="617514"/>
          </a:xfrm>
          <a:noFill/>
          <a:ln>
            <a:noFill/>
          </a:ln>
          <a:effectLst>
            <a:outerShdw blurRad="50800" dist="114300" dir="17040000" sx="113000" sy="113000" algn="bl" rotWithShape="0">
              <a:schemeClr val="accent2">
                <a:lumMod val="75000"/>
                <a:alpha val="40000"/>
              </a:schemeClr>
            </a:outerShdw>
          </a:effectLst>
        </p:spPr>
        <p:txBody>
          <a:bodyPr>
            <a:noAutofit/>
            <a:scene3d>
              <a:camera prst="perspectiveFront"/>
              <a:lightRig rig="threePt" dir="t"/>
            </a:scene3d>
            <a:sp3d extrusionH="57150" prstMaterial="dkEdge">
              <a:bevelT w="82550" h="38100" prst="coolSlant"/>
              <a:bevelB h="25400" prst="softRound"/>
              <a:extrusionClr>
                <a:srgbClr val="FF0000"/>
              </a:extrusionClr>
            </a:sp3d>
          </a:bodyPr>
          <a:lstStyle/>
          <a:p>
            <a:pPr algn="ctr"/>
            <a:r>
              <a:rPr lang="tr-TR" sz="3200" dirty="0">
                <a:solidFill>
                  <a:schemeClr val="bg1"/>
                </a:solidFill>
              </a:rPr>
              <a:t>Şimdi Sıra Sizde</a:t>
            </a:r>
          </a:p>
        </p:txBody>
      </p:sp>
    </p:spTree>
    <p:extLst>
      <p:ext uri="{BB962C8B-B14F-4D97-AF65-F5344CB8AC3E}">
        <p14:creationId xmlns:p14="http://schemas.microsoft.com/office/powerpoint/2010/main" val="1250830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subTnLst>
                                    <p:audio>
                                      <p:cMediaNode>
                                        <p:cTn display="0" masterRel="sameClick">
                                          <p:stCondLst>
                                            <p:cond evt="begin" delay="0">
                                              <p:tn val="13"/>
                                            </p:cond>
                                          </p:stCondLst>
                                          <p:endCondLst>
                                            <p:cond evt="onStopAudio" delay="0">
                                              <p:tgtEl>
                                                <p:sldTgt/>
                                              </p:tgtEl>
                                            </p:cond>
                                          </p:endCondLst>
                                        </p:cTn>
                                        <p:tgtEl>
                                          <p:sndTgt r:embed="rId3" name="kötü.wav"/>
                                        </p:tgtEl>
                                      </p:cMediaNode>
                                    </p:audio>
                                  </p:sub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8314</TotalTime>
  <Words>555</Words>
  <Application>Microsoft Office PowerPoint</Application>
  <PresentationFormat>Geniş ekran</PresentationFormat>
  <Paragraphs>131</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matemitoo</vt:lpstr>
      <vt:lpstr>Office Teması</vt:lpstr>
      <vt:lpstr>PowerPoint Sunusu</vt:lpstr>
      <vt:lpstr>Teknoloji ve Ticaret</vt:lpstr>
      <vt:lpstr>Teknoloji Nedir?</vt:lpstr>
      <vt:lpstr>Teknolojik Aletler</vt:lpstr>
      <vt:lpstr>Ulaşım Teknolojileri</vt:lpstr>
      <vt:lpstr>Ulaşım Teknolojileri</vt:lpstr>
      <vt:lpstr>İletişim Teknolojileri</vt:lpstr>
      <vt:lpstr>Şimdi Sıra Sizde</vt:lpstr>
      <vt:lpstr>Şimdi Sıra Sizde</vt:lpstr>
      <vt:lpstr>Şimdi Sıra Sizde</vt:lpstr>
      <vt:lpstr>Şimdi Sıra Sizde</vt:lpstr>
      <vt:lpstr>PowerPoint Sunusu</vt:lpstr>
      <vt:lpstr>PowerPoint Sunusu</vt:lpstr>
      <vt:lpstr>PowerPoint Sunusu</vt:lpstr>
      <vt:lpstr>DPY 2018</vt:lpstr>
      <vt:lpstr>DPY 2014</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meb</dc:creator>
  <cp:lastModifiedBy>a</cp:lastModifiedBy>
  <cp:revision>505</cp:revision>
  <dcterms:created xsi:type="dcterms:W3CDTF">2016-03-06T06:54:43Z</dcterms:created>
  <dcterms:modified xsi:type="dcterms:W3CDTF">2019-08-25T15:58:01Z</dcterms:modified>
</cp:coreProperties>
</file>