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745" r:id="rId3"/>
    <p:sldId id="746" r:id="rId4"/>
    <p:sldId id="747" r:id="rId5"/>
    <p:sldId id="748" r:id="rId6"/>
    <p:sldId id="609" r:id="rId7"/>
    <p:sldId id="749" r:id="rId8"/>
    <p:sldId id="750" r:id="rId9"/>
    <p:sldId id="751" r:id="rId10"/>
    <p:sldId id="752" r:id="rId11"/>
    <p:sldId id="689" r:id="rId12"/>
    <p:sldId id="446" r:id="rId13"/>
    <p:sldId id="444" r:id="rId14"/>
    <p:sldId id="445" r:id="rId15"/>
    <p:sldId id="496" r:id="rId16"/>
    <p:sldId id="709" r:id="rId17"/>
    <p:sldId id="443" r:id="rId18"/>
    <p:sldId id="706" r:id="rId19"/>
    <p:sldId id="644" r:id="rId20"/>
    <p:sldId id="466" r:id="rId21"/>
    <p:sldId id="711" r:id="rId22"/>
    <p:sldId id="710" r:id="rId23"/>
    <p:sldId id="753" r:id="rId24"/>
    <p:sldId id="712" r:id="rId25"/>
    <p:sldId id="735" r:id="rId26"/>
    <p:sldId id="736" r:id="rId27"/>
    <p:sldId id="450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19555DD-FAD1-47F8-942F-DF8B17EF696E}">
          <p14:sldIdLst>
            <p14:sldId id="256"/>
            <p14:sldId id="745"/>
            <p14:sldId id="746"/>
            <p14:sldId id="747"/>
            <p14:sldId id="748"/>
            <p14:sldId id="609"/>
            <p14:sldId id="749"/>
            <p14:sldId id="750"/>
            <p14:sldId id="751"/>
            <p14:sldId id="752"/>
            <p14:sldId id="689"/>
            <p14:sldId id="446"/>
            <p14:sldId id="444"/>
            <p14:sldId id="445"/>
            <p14:sldId id="496"/>
            <p14:sldId id="709"/>
            <p14:sldId id="443"/>
            <p14:sldId id="706"/>
            <p14:sldId id="644"/>
            <p14:sldId id="466"/>
            <p14:sldId id="711"/>
            <p14:sldId id="710"/>
            <p14:sldId id="753"/>
            <p14:sldId id="712"/>
            <p14:sldId id="735"/>
            <p14:sldId id="736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2A100"/>
    <a:srgbClr val="FFC305"/>
    <a:srgbClr val="CC00FF"/>
    <a:srgbClr val="990033"/>
    <a:srgbClr val="714B25"/>
    <a:srgbClr val="996633"/>
    <a:srgbClr val="00FFFF"/>
    <a:srgbClr val="CCE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118" autoAdjust="0"/>
  </p:normalViewPr>
  <p:slideViewPr>
    <p:cSldViewPr snapToGrid="0">
      <p:cViewPr varScale="1">
        <p:scale>
          <a:sx n="109" d="100"/>
          <a:sy n="109" d="100"/>
        </p:scale>
        <p:origin x="6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2D0AD-8A3C-45CA-96B9-F579F2689D88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86A7-F995-4AD8-B516-6796EB0D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78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07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86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51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27851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51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62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23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188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4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42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07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33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58" y="172284"/>
            <a:ext cx="1610767" cy="29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42950" y="4200208"/>
            <a:ext cx="1078992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tr-TR" sz="2400" dirty="0">
                <a:solidFill>
                  <a:schemeClr val="bg1"/>
                </a:solidFill>
              </a:rPr>
              <a:t>Kazanım</a:t>
            </a:r>
          </a:p>
          <a:p>
            <a:r>
              <a:rPr lang="tr-TR" sz="2400" b="1" dirty="0" smtClean="0">
                <a:solidFill>
                  <a:schemeClr val="bg1"/>
                </a:solidFill>
              </a:rPr>
              <a:t>SB.5.7.1. </a:t>
            </a:r>
            <a:r>
              <a:rPr lang="tr-TR" sz="2400" b="1" dirty="0">
                <a:solidFill>
                  <a:schemeClr val="bg1"/>
                </a:solidFill>
              </a:rPr>
              <a:t>Yaşadığı yer ve çevresinin ülkemiz ile diğer ülkeler arasındaki ekonomik </a:t>
            </a:r>
            <a:r>
              <a:rPr lang="tr-TR" sz="2400" b="1">
                <a:solidFill>
                  <a:schemeClr val="bg1"/>
                </a:solidFill>
              </a:rPr>
              <a:t>ilişkilerdeki </a:t>
            </a:r>
            <a:r>
              <a:rPr lang="tr-TR" sz="2400" b="1" smtClean="0">
                <a:solidFill>
                  <a:schemeClr val="bg1"/>
                </a:solidFill>
              </a:rPr>
              <a:t>rolünü araştırır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148477" y="901737"/>
            <a:ext cx="11384393" cy="830997"/>
          </a:xfrm>
          <a:prstGeom prst="rect">
            <a:avLst/>
          </a:prstGeom>
          <a:noFill/>
        </p:spPr>
        <p:txBody>
          <a:bodyPr vert="horz" wrap="square" lIns="108000" rtlCol="0" anchor="t" anchorCtr="0">
            <a:spAutoFit/>
            <a:scene3d>
              <a:camera prst="orthographicFront"/>
              <a:lightRig rig="soft" dir="t">
                <a:rot lat="0" lon="0" rev="3240000"/>
              </a:lightRig>
            </a:scene3d>
            <a:sp3d contourW="12700" prstMaterial="plastic">
              <a:bevelT w="2540000" h="127000"/>
              <a:bevelB w="6350000" h="6350000"/>
              <a:contourClr>
                <a:schemeClr val="tx1"/>
              </a:contourClr>
            </a:sp3d>
          </a:bodyPr>
          <a:lstStyle/>
          <a:p>
            <a:pPr algn="ctr"/>
            <a:r>
              <a:rPr lang="tr-TR" sz="4800" b="1" kern="100" spc="5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stA="25000" endPos="6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KÜRESEL BAĞLANTILAR</a:t>
            </a:r>
            <a:endParaRPr lang="en-US" sz="4800" b="1" kern="100" spc="5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reflection stA="25000" endPos="6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588770" y="2736815"/>
            <a:ext cx="9098280" cy="119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kern="100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Yaşadığım Yerin Ekonomiye Katkısı</a:t>
            </a:r>
            <a:endParaRPr lang="en-US" sz="3200" kern="100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27942" y="-42749"/>
            <a:ext cx="10515600" cy="74856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Ekonomiye Katkı Yapan Yerler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6" name="Rectangle 8"/>
          <p:cNvSpPr/>
          <p:nvPr/>
        </p:nvSpPr>
        <p:spPr>
          <a:xfrm>
            <a:off x="335076" y="4228640"/>
            <a:ext cx="3953586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Karadeniz’de </a:t>
            </a:r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birçok  </a:t>
            </a:r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yayla vardır.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77" name="Rectangle 8"/>
          <p:cNvSpPr/>
          <p:nvPr/>
        </p:nvSpPr>
        <p:spPr>
          <a:xfrm>
            <a:off x="4612697" y="4228639"/>
            <a:ext cx="3492211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Arap ülkelerinden turistler bu güzellikleri görmeye gelir.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80" name="Rectangle 8"/>
          <p:cNvSpPr/>
          <p:nvPr/>
        </p:nvSpPr>
        <p:spPr>
          <a:xfrm>
            <a:off x="8428944" y="4228639"/>
            <a:ext cx="3471744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Turistler döviz bırakarak ülke ekonomisine katkıda bulunmuş </a:t>
            </a:r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olurlar.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7" y="1267450"/>
            <a:ext cx="3953585" cy="2223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96" y="1267450"/>
            <a:ext cx="3492211" cy="2223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40" y="1267450"/>
            <a:ext cx="3471747" cy="2223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8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27942" y="-42749"/>
            <a:ext cx="10515600" cy="74856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Ekonomik Faaliyetleri Etkileyen Sebepler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91" y="705818"/>
            <a:ext cx="13116933" cy="583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8"/>
          <p:cNvSpPr/>
          <p:nvPr/>
        </p:nvSpPr>
        <p:spPr>
          <a:xfrm>
            <a:off x="542894" y="3785294"/>
            <a:ext cx="1729251" cy="52346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Manisa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7" name="Rectangle 8"/>
          <p:cNvSpPr/>
          <p:nvPr/>
        </p:nvSpPr>
        <p:spPr>
          <a:xfrm>
            <a:off x="9021876" y="1983821"/>
            <a:ext cx="1729251" cy="52346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Ordu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8" name="Rectangle 8"/>
          <p:cNvSpPr/>
          <p:nvPr/>
        </p:nvSpPr>
        <p:spPr>
          <a:xfrm>
            <a:off x="6832857" y="4308763"/>
            <a:ext cx="1729251" cy="52346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Malatya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9" name="Rectangle 8"/>
          <p:cNvSpPr/>
          <p:nvPr/>
        </p:nvSpPr>
        <p:spPr>
          <a:xfrm>
            <a:off x="2371693" y="4927711"/>
            <a:ext cx="1729251" cy="52346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Antalya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20" name="Rectangle 8"/>
          <p:cNvSpPr/>
          <p:nvPr/>
        </p:nvSpPr>
        <p:spPr>
          <a:xfrm>
            <a:off x="1706675" y="2837378"/>
            <a:ext cx="1729251" cy="52346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Eskişehir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21" name="Rectangle 8"/>
          <p:cNvSpPr/>
          <p:nvPr/>
        </p:nvSpPr>
        <p:spPr>
          <a:xfrm>
            <a:off x="9395948" y="2837378"/>
            <a:ext cx="1729251" cy="52346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Erzurum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22" name="25 Yuvarlatılmış Dikdörtgen"/>
          <p:cNvSpPr/>
          <p:nvPr/>
        </p:nvSpPr>
        <p:spPr>
          <a:xfrm flipH="1">
            <a:off x="127942" y="5742829"/>
            <a:ext cx="11887199" cy="91688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tr-TR" altLang="tr-TR" sz="2400" b="1" dirty="0" smtClean="0">
                <a:solidFill>
                  <a:schemeClr val="bg1"/>
                </a:solidFill>
              </a:rPr>
              <a:t>Bu şehirlerden hangisi turizm yönü ile ülke ekonomisine katkıda bulunur?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23" name="25 Yuvarlatılmış Dikdörtgen"/>
          <p:cNvSpPr/>
          <p:nvPr/>
        </p:nvSpPr>
        <p:spPr>
          <a:xfrm flipH="1">
            <a:off x="127942" y="5742829"/>
            <a:ext cx="11887199" cy="91688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tr-TR" altLang="tr-TR" sz="2400" b="1" dirty="0" smtClean="0">
                <a:solidFill>
                  <a:schemeClr val="bg1"/>
                </a:solidFill>
              </a:rPr>
              <a:t>Bu şehirlerden hangisi kayısı ihracatı ile ülke ekonomisine katkıda bulunur?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24" name="25 Yuvarlatılmış Dikdörtgen"/>
          <p:cNvSpPr/>
          <p:nvPr/>
        </p:nvSpPr>
        <p:spPr>
          <a:xfrm flipH="1">
            <a:off x="127941" y="5742829"/>
            <a:ext cx="11887199" cy="91688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tr-TR" altLang="tr-TR" sz="2400" b="1" dirty="0" smtClean="0">
                <a:solidFill>
                  <a:schemeClr val="bg1"/>
                </a:solidFill>
              </a:rPr>
              <a:t>Bu şehirlerden hangisi fındık ihracatı ile ülke ekonomisine katkıda bulunur?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25" name="25 Yuvarlatılmış Dikdörtgen"/>
          <p:cNvSpPr/>
          <p:nvPr/>
        </p:nvSpPr>
        <p:spPr>
          <a:xfrm flipH="1">
            <a:off x="127940" y="5742829"/>
            <a:ext cx="11887199" cy="91688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tr-TR" altLang="tr-TR" sz="2400" b="1" dirty="0" smtClean="0">
                <a:solidFill>
                  <a:schemeClr val="bg1"/>
                </a:solidFill>
              </a:rPr>
              <a:t>Bu şehirlerden hangisi üzüm ihracatı ile ülke ekonomisine katkıda bulunur?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26" name="25 Yuvarlatılmış Dikdörtgen"/>
          <p:cNvSpPr/>
          <p:nvPr/>
        </p:nvSpPr>
        <p:spPr>
          <a:xfrm flipH="1">
            <a:off x="127939" y="5742829"/>
            <a:ext cx="11887199" cy="91688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tr-TR" altLang="tr-TR" sz="2400" b="1" dirty="0" smtClean="0">
                <a:solidFill>
                  <a:schemeClr val="bg1"/>
                </a:solidFill>
              </a:rPr>
              <a:t>Bu şehirlerden hangisi bor ihracatı ile ülke ekonomisine katkıda bulunur?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27" name="25 Yuvarlatılmış Dikdörtgen"/>
          <p:cNvSpPr/>
          <p:nvPr/>
        </p:nvSpPr>
        <p:spPr>
          <a:xfrm flipH="1">
            <a:off x="127939" y="5707594"/>
            <a:ext cx="11887199" cy="91688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tr-TR" altLang="tr-TR" sz="2400" b="1" dirty="0" smtClean="0">
                <a:solidFill>
                  <a:schemeClr val="bg1"/>
                </a:solidFill>
              </a:rPr>
              <a:t>Bu şehirlerden hangisi </a:t>
            </a:r>
            <a:r>
              <a:rPr lang="tr-TR" altLang="tr-TR" sz="2400" b="1" dirty="0" err="1" smtClean="0">
                <a:solidFill>
                  <a:schemeClr val="bg1"/>
                </a:solidFill>
              </a:rPr>
              <a:t>oltu</a:t>
            </a:r>
            <a:r>
              <a:rPr lang="tr-TR" altLang="tr-TR" sz="2400" b="1" dirty="0" smtClean="0">
                <a:solidFill>
                  <a:schemeClr val="bg1"/>
                </a:solidFill>
              </a:rPr>
              <a:t> taşı ihracatı ile ülke ekonomisine katkıda bulunur?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2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 23"/>
          <p:cNvGrpSpPr/>
          <p:nvPr/>
        </p:nvGrpSpPr>
        <p:grpSpPr>
          <a:xfrm>
            <a:off x="349622" y="787721"/>
            <a:ext cx="11497237" cy="2831008"/>
            <a:chOff x="349622" y="787721"/>
            <a:chExt cx="11497237" cy="2831008"/>
          </a:xfrm>
        </p:grpSpPr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22" y="787721"/>
              <a:ext cx="11497237" cy="2831008"/>
            </a:xfrm>
            <a:prstGeom prst="rect">
              <a:avLst/>
            </a:prstGeom>
          </p:spPr>
        </p:pic>
        <p:sp>
          <p:nvSpPr>
            <p:cNvPr id="26" name="Yuvarlatılmış Dikdörtgen 25"/>
            <p:cNvSpPr/>
            <p:nvPr/>
          </p:nvSpPr>
          <p:spPr>
            <a:xfrm>
              <a:off x="349622" y="862082"/>
              <a:ext cx="11260941" cy="2756647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tr-TR" sz="2800" dirty="0" smtClean="0">
                  <a:latin typeface="Arial" charset="0"/>
                  <a:cs typeface="Arial" charset="0"/>
                </a:rPr>
                <a:t>Ülke içinde yapılan ticarete ihracat denir.</a:t>
              </a:r>
              <a:endParaRPr lang="tr-TR" sz="280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2852" y="4519035"/>
            <a:ext cx="1255821" cy="10756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4" y="4470863"/>
            <a:ext cx="1304364" cy="1117188"/>
          </a:xfrm>
          <a:prstGeom prst="rect">
            <a:avLst/>
          </a:prstGeom>
        </p:spPr>
      </p:pic>
      <p:grpSp>
        <p:nvGrpSpPr>
          <p:cNvPr id="15" name="Grup 14"/>
          <p:cNvGrpSpPr/>
          <p:nvPr/>
        </p:nvGrpSpPr>
        <p:grpSpPr>
          <a:xfrm>
            <a:off x="6887582" y="2811877"/>
            <a:ext cx="5623892" cy="4227355"/>
            <a:chOff x="3407317" y="726803"/>
            <a:chExt cx="5623892" cy="4227355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17" y="726803"/>
              <a:ext cx="5623892" cy="4227355"/>
            </a:xfrm>
            <a:prstGeom prst="rect">
              <a:avLst/>
            </a:prstGeom>
          </p:spPr>
        </p:pic>
        <p:sp>
          <p:nvSpPr>
            <p:cNvPr id="14" name="Yuvarlatılmış Dikdörtgen 13"/>
            <p:cNvSpPr/>
            <p:nvPr/>
          </p:nvSpPr>
          <p:spPr>
            <a:xfrm>
              <a:off x="5087470" y="255136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TEBRİKLER</a:t>
              </a:r>
              <a:endParaRPr lang="tr-TR" sz="2800" dirty="0"/>
            </a:p>
          </p:txBody>
        </p:sp>
      </p:grpSp>
      <p:sp>
        <p:nvSpPr>
          <p:cNvPr id="21" name="29 Yuvarlatılmış Dikdörtgen">
            <a:hlinkClick r:id="" action="ppaction://hlinkshowjump?jump=nextslide"/>
          </p:cNvPr>
          <p:cNvSpPr/>
          <p:nvPr/>
        </p:nvSpPr>
        <p:spPr>
          <a:xfrm>
            <a:off x="4766494" y="5594646"/>
            <a:ext cx="2768516" cy="10206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36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-366945" y="2811878"/>
            <a:ext cx="5623892" cy="4227355"/>
            <a:chOff x="5295658" y="1080660"/>
            <a:chExt cx="5623892" cy="4227355"/>
          </a:xfrm>
        </p:grpSpPr>
        <p:pic>
          <p:nvPicPr>
            <p:cNvPr id="22" name="Resim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658" y="1080660"/>
              <a:ext cx="5623892" cy="4227355"/>
            </a:xfrm>
            <a:prstGeom prst="rect">
              <a:avLst/>
            </a:prstGeom>
          </p:spPr>
        </p:pic>
        <p:sp>
          <p:nvSpPr>
            <p:cNvPr id="23" name="Yuvarlatılmış Dikdörtgen 22"/>
            <p:cNvSpPr/>
            <p:nvPr/>
          </p:nvSpPr>
          <p:spPr>
            <a:xfrm>
              <a:off x="7166119" y="293082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/>
                <a:t>MAALESEF BİLEMEDİNİZ</a:t>
              </a:r>
              <a:endParaRPr lang="tr-TR" sz="2400" dirty="0"/>
            </a:p>
          </p:txBody>
        </p:sp>
      </p:grpSp>
      <p:sp>
        <p:nvSpPr>
          <p:cNvPr id="18" name="Unvan 1"/>
          <p:cNvSpPr>
            <a:spLocks noGrp="1"/>
          </p:cNvSpPr>
          <p:nvPr>
            <p:ph type="title"/>
          </p:nvPr>
        </p:nvSpPr>
        <p:spPr>
          <a:xfrm>
            <a:off x="0" y="45222"/>
            <a:ext cx="12192000" cy="617514"/>
          </a:xfr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Şimdi Sıra Sizde</a:t>
            </a:r>
          </a:p>
        </p:txBody>
      </p:sp>
    </p:spTree>
    <p:extLst>
      <p:ext uri="{BB962C8B-B14F-4D97-AF65-F5344CB8AC3E}">
        <p14:creationId xmlns:p14="http://schemas.microsoft.com/office/powerpoint/2010/main" val="25422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2852" y="4519035"/>
            <a:ext cx="1255821" cy="10756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4" y="4470863"/>
            <a:ext cx="1304364" cy="1117188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349622" y="787721"/>
            <a:ext cx="11497237" cy="2831008"/>
            <a:chOff x="349622" y="787721"/>
            <a:chExt cx="11497237" cy="2831008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22" y="787721"/>
              <a:ext cx="11497237" cy="2831008"/>
            </a:xfrm>
            <a:prstGeom prst="rect">
              <a:avLst/>
            </a:prstGeom>
          </p:spPr>
        </p:pic>
        <p:sp>
          <p:nvSpPr>
            <p:cNvPr id="12" name="Yuvarlatılmış Dikdörtgen 11"/>
            <p:cNvSpPr/>
            <p:nvPr/>
          </p:nvSpPr>
          <p:spPr>
            <a:xfrm>
              <a:off x="349622" y="862082"/>
              <a:ext cx="11260941" cy="2756647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tr-TR" sz="2800" dirty="0" smtClean="0"/>
                <a:t>Ülkeler tüm ihtiyaçlarını karşılayamadığı için dış ticarete </a:t>
              </a:r>
              <a:r>
                <a:rPr lang="tr-TR" sz="2800" dirty="0" smtClean="0"/>
                <a:t>ihtiyaç </a:t>
              </a:r>
              <a:r>
                <a:rPr lang="tr-TR" sz="2800" dirty="0" smtClean="0"/>
                <a:t>duyarlar.</a:t>
              </a:r>
              <a:endParaRPr lang="tr-TR" sz="28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29 Yuvarlatılmış Dikdörtgen">
            <a:hlinkClick r:id="" action="ppaction://hlinkshowjump?jump=nextslide"/>
          </p:cNvPr>
          <p:cNvSpPr/>
          <p:nvPr/>
        </p:nvSpPr>
        <p:spPr>
          <a:xfrm>
            <a:off x="4766494" y="5594646"/>
            <a:ext cx="2768516" cy="10206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36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-566219" y="2770918"/>
            <a:ext cx="5623892" cy="4227355"/>
            <a:chOff x="3407317" y="726803"/>
            <a:chExt cx="5623892" cy="422735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17" y="726803"/>
              <a:ext cx="5623892" cy="4227355"/>
            </a:xfrm>
            <a:prstGeom prst="rect">
              <a:avLst/>
            </a:prstGeom>
          </p:spPr>
        </p:pic>
        <p:sp>
          <p:nvSpPr>
            <p:cNvPr id="20" name="Yuvarlatılmış Dikdörtgen 19"/>
            <p:cNvSpPr/>
            <p:nvPr/>
          </p:nvSpPr>
          <p:spPr>
            <a:xfrm>
              <a:off x="5087470" y="255136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TEBRİKLER</a:t>
              </a:r>
              <a:endParaRPr lang="tr-TR" sz="2800" dirty="0"/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6925592" y="2785206"/>
            <a:ext cx="5623892" cy="4227355"/>
            <a:chOff x="5295658" y="1080660"/>
            <a:chExt cx="5623892" cy="4227355"/>
          </a:xfrm>
        </p:grpSpPr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658" y="1080660"/>
              <a:ext cx="5623892" cy="4227355"/>
            </a:xfrm>
            <a:prstGeom prst="rect">
              <a:avLst/>
            </a:prstGeom>
          </p:spPr>
        </p:pic>
        <p:sp>
          <p:nvSpPr>
            <p:cNvPr id="26" name="Yuvarlatılmış Dikdörtgen 25"/>
            <p:cNvSpPr/>
            <p:nvPr/>
          </p:nvSpPr>
          <p:spPr>
            <a:xfrm>
              <a:off x="7166119" y="293082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/>
                <a:t>MAALESEF BİLEMEDİNİZ</a:t>
              </a:r>
              <a:endParaRPr lang="tr-TR" sz="2400" dirty="0"/>
            </a:p>
          </p:txBody>
        </p:sp>
      </p:grpSp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0" y="45222"/>
            <a:ext cx="12192000" cy="617514"/>
          </a:xfr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Şimdi Sıra Sizde</a:t>
            </a:r>
          </a:p>
        </p:txBody>
      </p:sp>
    </p:spTree>
    <p:extLst>
      <p:ext uri="{BB962C8B-B14F-4D97-AF65-F5344CB8AC3E}">
        <p14:creationId xmlns:p14="http://schemas.microsoft.com/office/powerpoint/2010/main" val="12508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 23"/>
          <p:cNvGrpSpPr/>
          <p:nvPr/>
        </p:nvGrpSpPr>
        <p:grpSpPr>
          <a:xfrm>
            <a:off x="349622" y="787721"/>
            <a:ext cx="11497237" cy="2831008"/>
            <a:chOff x="349622" y="787721"/>
            <a:chExt cx="11497237" cy="2831008"/>
          </a:xfrm>
        </p:grpSpPr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22" y="787721"/>
              <a:ext cx="11497237" cy="2831008"/>
            </a:xfrm>
            <a:prstGeom prst="rect">
              <a:avLst/>
            </a:prstGeom>
          </p:spPr>
        </p:pic>
        <p:sp>
          <p:nvSpPr>
            <p:cNvPr id="26" name="Yuvarlatılmış Dikdörtgen 25"/>
            <p:cNvSpPr/>
            <p:nvPr/>
          </p:nvSpPr>
          <p:spPr>
            <a:xfrm>
              <a:off x="349622" y="862082"/>
              <a:ext cx="11260941" cy="2756647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r-TR" sz="2800" dirty="0" smtClean="0"/>
                <a:t>İthalatın ihracattan fazla olması gelişmişlik göstergesidir.</a:t>
              </a:r>
              <a:endParaRPr lang="tr-TR" sz="280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2852" y="4519035"/>
            <a:ext cx="1255821" cy="10756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4" y="4470863"/>
            <a:ext cx="1304364" cy="1117188"/>
          </a:xfrm>
          <a:prstGeom prst="rect">
            <a:avLst/>
          </a:prstGeom>
        </p:spPr>
      </p:pic>
      <p:grpSp>
        <p:nvGrpSpPr>
          <p:cNvPr id="15" name="Grup 14"/>
          <p:cNvGrpSpPr/>
          <p:nvPr/>
        </p:nvGrpSpPr>
        <p:grpSpPr>
          <a:xfrm>
            <a:off x="6887582" y="2811877"/>
            <a:ext cx="5623892" cy="4227355"/>
            <a:chOff x="3407317" y="726803"/>
            <a:chExt cx="5623892" cy="4227355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17" y="726803"/>
              <a:ext cx="5623892" cy="4227355"/>
            </a:xfrm>
            <a:prstGeom prst="rect">
              <a:avLst/>
            </a:prstGeom>
          </p:spPr>
        </p:pic>
        <p:sp>
          <p:nvSpPr>
            <p:cNvPr id="14" name="Yuvarlatılmış Dikdörtgen 13"/>
            <p:cNvSpPr/>
            <p:nvPr/>
          </p:nvSpPr>
          <p:spPr>
            <a:xfrm>
              <a:off x="5087470" y="255136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TEBRİKLER</a:t>
              </a:r>
              <a:endParaRPr lang="tr-TR" sz="2800" dirty="0"/>
            </a:p>
          </p:txBody>
        </p:sp>
      </p:grpSp>
      <p:sp>
        <p:nvSpPr>
          <p:cNvPr id="21" name="29 Yuvarlatılmış Dikdörtgen">
            <a:hlinkClick r:id="" action="ppaction://hlinkshowjump?jump=nextslide"/>
          </p:cNvPr>
          <p:cNvSpPr/>
          <p:nvPr/>
        </p:nvSpPr>
        <p:spPr>
          <a:xfrm>
            <a:off x="4766494" y="5594646"/>
            <a:ext cx="2768516" cy="10206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36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-366945" y="2811878"/>
            <a:ext cx="5623892" cy="4227355"/>
            <a:chOff x="5295658" y="1080660"/>
            <a:chExt cx="5623892" cy="4227355"/>
          </a:xfrm>
        </p:grpSpPr>
        <p:pic>
          <p:nvPicPr>
            <p:cNvPr id="22" name="Resim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658" y="1080660"/>
              <a:ext cx="5623892" cy="4227355"/>
            </a:xfrm>
            <a:prstGeom prst="rect">
              <a:avLst/>
            </a:prstGeom>
          </p:spPr>
        </p:pic>
        <p:sp>
          <p:nvSpPr>
            <p:cNvPr id="23" name="Yuvarlatılmış Dikdörtgen 22"/>
            <p:cNvSpPr/>
            <p:nvPr/>
          </p:nvSpPr>
          <p:spPr>
            <a:xfrm>
              <a:off x="7166119" y="293082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/>
                <a:t>MAALESEF BİLEMEDİNİZ</a:t>
              </a:r>
              <a:endParaRPr lang="tr-TR" sz="2400" dirty="0"/>
            </a:p>
          </p:txBody>
        </p:sp>
      </p:grpSp>
      <p:sp>
        <p:nvSpPr>
          <p:cNvPr id="18" name="Unvan 1"/>
          <p:cNvSpPr>
            <a:spLocks noGrp="1"/>
          </p:cNvSpPr>
          <p:nvPr>
            <p:ph type="title"/>
          </p:nvPr>
        </p:nvSpPr>
        <p:spPr>
          <a:xfrm>
            <a:off x="0" y="45222"/>
            <a:ext cx="12192000" cy="617514"/>
          </a:xfr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Şimdi Sıra Sizde</a:t>
            </a:r>
          </a:p>
        </p:txBody>
      </p:sp>
    </p:spTree>
    <p:extLst>
      <p:ext uri="{BB962C8B-B14F-4D97-AF65-F5344CB8AC3E}">
        <p14:creationId xmlns:p14="http://schemas.microsoft.com/office/powerpoint/2010/main" val="14548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2852" y="4519035"/>
            <a:ext cx="1255821" cy="10756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4" y="4470863"/>
            <a:ext cx="1304364" cy="1117188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349622" y="787721"/>
            <a:ext cx="11497237" cy="2831008"/>
            <a:chOff x="349622" y="787721"/>
            <a:chExt cx="11497237" cy="2831008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22" y="787721"/>
              <a:ext cx="11497237" cy="2831008"/>
            </a:xfrm>
            <a:prstGeom prst="rect">
              <a:avLst/>
            </a:prstGeom>
          </p:spPr>
        </p:pic>
        <p:sp>
          <p:nvSpPr>
            <p:cNvPr id="12" name="Yuvarlatılmış Dikdörtgen 11"/>
            <p:cNvSpPr/>
            <p:nvPr/>
          </p:nvSpPr>
          <p:spPr>
            <a:xfrm>
              <a:off x="349622" y="862082"/>
              <a:ext cx="11260941" cy="2756647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tr-TR" sz="2800" dirty="0" smtClean="0"/>
                <a:t>İşlenmiş ürünlerin ihraç edilmesi ülke ekonomisine katkı sağlar.</a:t>
              </a:r>
              <a:endParaRPr lang="tr-TR" sz="28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29 Yuvarlatılmış Dikdörtgen">
            <a:hlinkClick r:id="" action="ppaction://hlinkshowjump?jump=nextslide"/>
          </p:cNvPr>
          <p:cNvSpPr/>
          <p:nvPr/>
        </p:nvSpPr>
        <p:spPr>
          <a:xfrm>
            <a:off x="4766494" y="5594646"/>
            <a:ext cx="2768516" cy="10206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36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-566219" y="2770918"/>
            <a:ext cx="5623892" cy="4227355"/>
            <a:chOff x="3407317" y="726803"/>
            <a:chExt cx="5623892" cy="422735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17" y="726803"/>
              <a:ext cx="5623892" cy="4227355"/>
            </a:xfrm>
            <a:prstGeom prst="rect">
              <a:avLst/>
            </a:prstGeom>
          </p:spPr>
        </p:pic>
        <p:sp>
          <p:nvSpPr>
            <p:cNvPr id="20" name="Yuvarlatılmış Dikdörtgen 19"/>
            <p:cNvSpPr/>
            <p:nvPr/>
          </p:nvSpPr>
          <p:spPr>
            <a:xfrm>
              <a:off x="5087470" y="255136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TEBRİKLER</a:t>
              </a:r>
              <a:endParaRPr lang="tr-TR" sz="2800" dirty="0"/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6925592" y="2785206"/>
            <a:ext cx="5623892" cy="4227355"/>
            <a:chOff x="5295658" y="1080660"/>
            <a:chExt cx="5623892" cy="4227355"/>
          </a:xfrm>
        </p:grpSpPr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658" y="1080660"/>
              <a:ext cx="5623892" cy="4227355"/>
            </a:xfrm>
            <a:prstGeom prst="rect">
              <a:avLst/>
            </a:prstGeom>
          </p:spPr>
        </p:pic>
        <p:sp>
          <p:nvSpPr>
            <p:cNvPr id="26" name="Yuvarlatılmış Dikdörtgen 25"/>
            <p:cNvSpPr/>
            <p:nvPr/>
          </p:nvSpPr>
          <p:spPr>
            <a:xfrm>
              <a:off x="7166119" y="293082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/>
                <a:t>MAALESEF BİLEMEDİNİZ</a:t>
              </a:r>
              <a:endParaRPr lang="tr-TR" sz="2400" dirty="0"/>
            </a:p>
          </p:txBody>
        </p:sp>
      </p:grpSp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0" y="45222"/>
            <a:ext cx="12192000" cy="617514"/>
          </a:xfr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Şimdi Sıra Sizde</a:t>
            </a:r>
          </a:p>
        </p:txBody>
      </p:sp>
    </p:spTree>
    <p:extLst>
      <p:ext uri="{BB962C8B-B14F-4D97-AF65-F5344CB8AC3E}">
        <p14:creationId xmlns:p14="http://schemas.microsoft.com/office/powerpoint/2010/main" val="22852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 23"/>
          <p:cNvGrpSpPr/>
          <p:nvPr/>
        </p:nvGrpSpPr>
        <p:grpSpPr>
          <a:xfrm>
            <a:off x="349622" y="787721"/>
            <a:ext cx="11497237" cy="2831008"/>
            <a:chOff x="349622" y="787721"/>
            <a:chExt cx="11497237" cy="2831008"/>
          </a:xfrm>
        </p:grpSpPr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22" y="787721"/>
              <a:ext cx="11497237" cy="2831008"/>
            </a:xfrm>
            <a:prstGeom prst="rect">
              <a:avLst/>
            </a:prstGeom>
          </p:spPr>
        </p:pic>
        <p:sp>
          <p:nvSpPr>
            <p:cNvPr id="26" name="Yuvarlatılmış Dikdörtgen 25"/>
            <p:cNvSpPr/>
            <p:nvPr/>
          </p:nvSpPr>
          <p:spPr>
            <a:xfrm>
              <a:off x="349622" y="862082"/>
              <a:ext cx="11260941" cy="2756647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tr-TR" sz="2800" dirty="0" smtClean="0">
                  <a:latin typeface="Arial" charset="0"/>
                  <a:cs typeface="Arial" charset="0"/>
                </a:rPr>
                <a:t>Ülkemiz yurt dışından fındık ithal etmektedir.</a:t>
              </a:r>
              <a:endParaRPr lang="tr-TR" sz="280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2852" y="4519035"/>
            <a:ext cx="1255821" cy="10756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4" y="4470863"/>
            <a:ext cx="1304364" cy="1117188"/>
          </a:xfrm>
          <a:prstGeom prst="rect">
            <a:avLst/>
          </a:prstGeom>
        </p:spPr>
      </p:pic>
      <p:grpSp>
        <p:nvGrpSpPr>
          <p:cNvPr id="15" name="Grup 14"/>
          <p:cNvGrpSpPr/>
          <p:nvPr/>
        </p:nvGrpSpPr>
        <p:grpSpPr>
          <a:xfrm>
            <a:off x="6887582" y="2811877"/>
            <a:ext cx="5623892" cy="4227355"/>
            <a:chOff x="3407317" y="726803"/>
            <a:chExt cx="5623892" cy="4227355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17" y="726803"/>
              <a:ext cx="5623892" cy="4227355"/>
            </a:xfrm>
            <a:prstGeom prst="rect">
              <a:avLst/>
            </a:prstGeom>
          </p:spPr>
        </p:pic>
        <p:sp>
          <p:nvSpPr>
            <p:cNvPr id="14" name="Yuvarlatılmış Dikdörtgen 13"/>
            <p:cNvSpPr/>
            <p:nvPr/>
          </p:nvSpPr>
          <p:spPr>
            <a:xfrm>
              <a:off x="5087470" y="255136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TEBRİKLER</a:t>
              </a:r>
              <a:endParaRPr lang="tr-TR" sz="2800" dirty="0"/>
            </a:p>
          </p:txBody>
        </p:sp>
      </p:grpSp>
      <p:sp>
        <p:nvSpPr>
          <p:cNvPr id="21" name="29 Yuvarlatılmış Dikdörtgen">
            <a:hlinkClick r:id="" action="ppaction://hlinkshowjump?jump=nextslide"/>
          </p:cNvPr>
          <p:cNvSpPr/>
          <p:nvPr/>
        </p:nvSpPr>
        <p:spPr>
          <a:xfrm>
            <a:off x="4766494" y="5594646"/>
            <a:ext cx="2768516" cy="10206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36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-366945" y="2811878"/>
            <a:ext cx="5623892" cy="4227355"/>
            <a:chOff x="5295658" y="1080660"/>
            <a:chExt cx="5623892" cy="4227355"/>
          </a:xfrm>
        </p:grpSpPr>
        <p:pic>
          <p:nvPicPr>
            <p:cNvPr id="22" name="Resim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658" y="1080660"/>
              <a:ext cx="5623892" cy="4227355"/>
            </a:xfrm>
            <a:prstGeom prst="rect">
              <a:avLst/>
            </a:prstGeom>
          </p:spPr>
        </p:pic>
        <p:sp>
          <p:nvSpPr>
            <p:cNvPr id="23" name="Yuvarlatılmış Dikdörtgen 22"/>
            <p:cNvSpPr/>
            <p:nvPr/>
          </p:nvSpPr>
          <p:spPr>
            <a:xfrm>
              <a:off x="7166119" y="293082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/>
                <a:t>MAALESEF BİLEMEDİNİZ</a:t>
              </a:r>
              <a:endParaRPr lang="tr-TR" sz="2400" dirty="0"/>
            </a:p>
          </p:txBody>
        </p:sp>
      </p:grpSp>
      <p:sp>
        <p:nvSpPr>
          <p:cNvPr id="18" name="Unvan 1"/>
          <p:cNvSpPr>
            <a:spLocks noGrp="1"/>
          </p:cNvSpPr>
          <p:nvPr>
            <p:ph type="title"/>
          </p:nvPr>
        </p:nvSpPr>
        <p:spPr>
          <a:xfrm>
            <a:off x="0" y="45222"/>
            <a:ext cx="12192000" cy="617514"/>
          </a:xfr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Şimdi Sıra Sizde</a:t>
            </a:r>
          </a:p>
        </p:txBody>
      </p:sp>
    </p:spTree>
    <p:extLst>
      <p:ext uri="{BB962C8B-B14F-4D97-AF65-F5344CB8AC3E}">
        <p14:creationId xmlns:p14="http://schemas.microsoft.com/office/powerpoint/2010/main" val="17771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2852" y="4519035"/>
            <a:ext cx="1255821" cy="10756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4" y="4470863"/>
            <a:ext cx="1304364" cy="1117188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349622" y="787721"/>
            <a:ext cx="11497237" cy="2831008"/>
            <a:chOff x="349622" y="787721"/>
            <a:chExt cx="11497237" cy="2831008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22" y="787721"/>
              <a:ext cx="11497237" cy="2831008"/>
            </a:xfrm>
            <a:prstGeom prst="rect">
              <a:avLst/>
            </a:prstGeom>
          </p:spPr>
        </p:pic>
        <p:sp>
          <p:nvSpPr>
            <p:cNvPr id="12" name="Yuvarlatılmış Dikdörtgen 11"/>
            <p:cNvSpPr/>
            <p:nvPr/>
          </p:nvSpPr>
          <p:spPr>
            <a:xfrm>
              <a:off x="349622" y="862082"/>
              <a:ext cx="11260941" cy="2756647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İklim şartlarımız </a:t>
              </a:r>
              <a:r>
                <a:rPr lang="tr-TR" sz="2800" dirty="0" smtClean="0"/>
                <a:t>bazı tropikal meyvelerin yetiştirilmesine uygun </a:t>
              </a:r>
              <a:r>
                <a:rPr lang="tr-TR" sz="2800" dirty="0" smtClean="0"/>
                <a:t>olmadığı için bazı tropikal meyveleri ithal ederiz.</a:t>
              </a:r>
              <a:endParaRPr lang="tr-TR" sz="28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29 Yuvarlatılmış Dikdörtgen">
            <a:hlinkClick r:id="" action="ppaction://hlinkshowjump?jump=nextslide"/>
          </p:cNvPr>
          <p:cNvSpPr/>
          <p:nvPr/>
        </p:nvSpPr>
        <p:spPr>
          <a:xfrm>
            <a:off x="4766494" y="5594646"/>
            <a:ext cx="2768516" cy="10206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36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-566219" y="2770918"/>
            <a:ext cx="5623892" cy="4227355"/>
            <a:chOff x="3407317" y="726803"/>
            <a:chExt cx="5623892" cy="422735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17" y="726803"/>
              <a:ext cx="5623892" cy="4227355"/>
            </a:xfrm>
            <a:prstGeom prst="rect">
              <a:avLst/>
            </a:prstGeom>
          </p:spPr>
        </p:pic>
        <p:sp>
          <p:nvSpPr>
            <p:cNvPr id="20" name="Yuvarlatılmış Dikdörtgen 19"/>
            <p:cNvSpPr/>
            <p:nvPr/>
          </p:nvSpPr>
          <p:spPr>
            <a:xfrm>
              <a:off x="5087470" y="255136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TEBRİKLER</a:t>
              </a:r>
              <a:endParaRPr lang="tr-TR" sz="2800" dirty="0"/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6925592" y="2785206"/>
            <a:ext cx="5623892" cy="4227355"/>
            <a:chOff x="5295658" y="1080660"/>
            <a:chExt cx="5623892" cy="4227355"/>
          </a:xfrm>
        </p:grpSpPr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658" y="1080660"/>
              <a:ext cx="5623892" cy="4227355"/>
            </a:xfrm>
            <a:prstGeom prst="rect">
              <a:avLst/>
            </a:prstGeom>
          </p:spPr>
        </p:pic>
        <p:sp>
          <p:nvSpPr>
            <p:cNvPr id="26" name="Yuvarlatılmış Dikdörtgen 25"/>
            <p:cNvSpPr/>
            <p:nvPr/>
          </p:nvSpPr>
          <p:spPr>
            <a:xfrm>
              <a:off x="7166119" y="293082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/>
                <a:t>MAALESEF BİLEMEDİNİZ</a:t>
              </a:r>
              <a:endParaRPr lang="tr-TR" sz="2400" dirty="0"/>
            </a:p>
          </p:txBody>
        </p:sp>
      </p:grpSp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0" y="45222"/>
            <a:ext cx="12192000" cy="617514"/>
          </a:xfr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Şimdi Sıra Sizde</a:t>
            </a:r>
          </a:p>
        </p:txBody>
      </p:sp>
    </p:spTree>
    <p:extLst>
      <p:ext uri="{BB962C8B-B14F-4D97-AF65-F5344CB8AC3E}">
        <p14:creationId xmlns:p14="http://schemas.microsoft.com/office/powerpoint/2010/main" val="36606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2852" y="4519035"/>
            <a:ext cx="1255821" cy="10756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4" y="4470863"/>
            <a:ext cx="1304364" cy="1117188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349622" y="787721"/>
            <a:ext cx="11497237" cy="2831008"/>
            <a:chOff x="349622" y="787721"/>
            <a:chExt cx="11497237" cy="2831008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22" y="787721"/>
              <a:ext cx="11497237" cy="2831008"/>
            </a:xfrm>
            <a:prstGeom prst="rect">
              <a:avLst/>
            </a:prstGeom>
          </p:spPr>
        </p:pic>
        <p:sp>
          <p:nvSpPr>
            <p:cNvPr id="12" name="Yuvarlatılmış Dikdörtgen 11"/>
            <p:cNvSpPr/>
            <p:nvPr/>
          </p:nvSpPr>
          <p:spPr>
            <a:xfrm>
              <a:off x="349622" y="862082"/>
              <a:ext cx="11260941" cy="2756647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İklim bir yerdeki ekonomik faaliyetleri etkileyebilmektedir.</a:t>
              </a:r>
              <a:endParaRPr lang="tr-TR" sz="28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29 Yuvarlatılmış Dikdörtgen">
            <a:hlinkClick r:id="" action="ppaction://hlinkshowjump?jump=nextslide"/>
          </p:cNvPr>
          <p:cNvSpPr/>
          <p:nvPr/>
        </p:nvSpPr>
        <p:spPr>
          <a:xfrm>
            <a:off x="4766494" y="5594646"/>
            <a:ext cx="2768516" cy="10206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36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-566219" y="2770918"/>
            <a:ext cx="5623892" cy="4227355"/>
            <a:chOff x="3407317" y="726803"/>
            <a:chExt cx="5623892" cy="422735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17" y="726803"/>
              <a:ext cx="5623892" cy="4227355"/>
            </a:xfrm>
            <a:prstGeom prst="rect">
              <a:avLst/>
            </a:prstGeom>
          </p:spPr>
        </p:pic>
        <p:sp>
          <p:nvSpPr>
            <p:cNvPr id="20" name="Yuvarlatılmış Dikdörtgen 19"/>
            <p:cNvSpPr/>
            <p:nvPr/>
          </p:nvSpPr>
          <p:spPr>
            <a:xfrm>
              <a:off x="5087470" y="255136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TEBRİKLER</a:t>
              </a:r>
              <a:endParaRPr lang="tr-TR" sz="2800" dirty="0"/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6925592" y="2785206"/>
            <a:ext cx="5623892" cy="4227355"/>
            <a:chOff x="5295658" y="1080660"/>
            <a:chExt cx="5623892" cy="4227355"/>
          </a:xfrm>
        </p:grpSpPr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658" y="1080660"/>
              <a:ext cx="5623892" cy="4227355"/>
            </a:xfrm>
            <a:prstGeom prst="rect">
              <a:avLst/>
            </a:prstGeom>
          </p:spPr>
        </p:pic>
        <p:sp>
          <p:nvSpPr>
            <p:cNvPr id="26" name="Yuvarlatılmış Dikdörtgen 25"/>
            <p:cNvSpPr/>
            <p:nvPr/>
          </p:nvSpPr>
          <p:spPr>
            <a:xfrm>
              <a:off x="7166119" y="293082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/>
                <a:t>MAALESEF BİLEMEDİNİZ</a:t>
              </a:r>
              <a:endParaRPr lang="tr-TR" sz="2400" dirty="0"/>
            </a:p>
          </p:txBody>
        </p:sp>
      </p:grpSp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0" y="45222"/>
            <a:ext cx="12192000" cy="617514"/>
          </a:xfr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Şimdi Sıra Sizde</a:t>
            </a:r>
          </a:p>
        </p:txBody>
      </p:sp>
    </p:spTree>
    <p:extLst>
      <p:ext uri="{BB962C8B-B14F-4D97-AF65-F5344CB8AC3E}">
        <p14:creationId xmlns:p14="http://schemas.microsoft.com/office/powerpoint/2010/main" val="77540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" y="3129997"/>
            <a:ext cx="12192000" cy="3822165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81256" y="742949"/>
            <a:ext cx="12078696" cy="2059816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tr-TR" altLang="tr-TR" sz="2400" b="1" dirty="0"/>
              <a:t>Bir ülkede üretilen malların, yurt dışına satılmasına ne denir?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1210684" y="3249677"/>
            <a:ext cx="4318746" cy="1483660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 smtClean="0"/>
              <a:t>İthalat</a:t>
            </a:r>
            <a:endParaRPr lang="tr-TR" altLang="tr-TR" sz="2400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7502719" y="3242762"/>
            <a:ext cx="4422068" cy="1654698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 smtClean="0"/>
              <a:t>Ticaret</a:t>
            </a:r>
            <a:endParaRPr lang="tr-TR" altLang="tr-TR" sz="2400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1203960" y="5224692"/>
            <a:ext cx="4488180" cy="1554414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 smtClean="0"/>
              <a:t>İhracat</a:t>
            </a:r>
            <a:endParaRPr lang="tr-TR" altLang="tr-TR" sz="2400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7391199" y="5224692"/>
            <a:ext cx="4533587" cy="1735733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 smtClean="0"/>
              <a:t>Turizm</a:t>
            </a:r>
            <a:endParaRPr lang="tr-TR" altLang="tr-TR" sz="2400" dirty="0">
              <a:solidFill>
                <a:srgbClr val="000000"/>
              </a:solidFill>
            </a:endParaRPr>
          </a:p>
        </p:txBody>
      </p:sp>
      <p:sp>
        <p:nvSpPr>
          <p:cNvPr id="16" name="29 Yuvarlatılmış Dikdörtgen">
            <a:hlinkClick r:id="" action="ppaction://hlinkshowjump?jump=nextslide"/>
          </p:cNvPr>
          <p:cNvSpPr/>
          <p:nvPr/>
        </p:nvSpPr>
        <p:spPr>
          <a:xfrm>
            <a:off x="5497320" y="6452688"/>
            <a:ext cx="1998226" cy="4382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24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sp>
        <p:nvSpPr>
          <p:cNvPr id="19" name="Yuvarlatılmış Dikdörtgen 18"/>
          <p:cNvSpPr/>
          <p:nvPr/>
        </p:nvSpPr>
        <p:spPr>
          <a:xfrm rot="20629666">
            <a:off x="6518730" y="5257566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0" name="Yuvarlatılmış Dikdörtgen 19"/>
          <p:cNvSpPr/>
          <p:nvPr/>
        </p:nvSpPr>
        <p:spPr>
          <a:xfrm rot="20629666">
            <a:off x="6428070" y="3370230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00477" y="3212825"/>
            <a:ext cx="1255821" cy="1075611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39443" y="5177008"/>
            <a:ext cx="1255821" cy="1075611"/>
          </a:xfrm>
          <a:prstGeom prst="rect">
            <a:avLst/>
          </a:prstGeom>
        </p:spPr>
      </p:pic>
      <p:sp>
        <p:nvSpPr>
          <p:cNvPr id="21" name="Unvan 1"/>
          <p:cNvSpPr txBox="1">
            <a:spLocks/>
          </p:cNvSpPr>
          <p:nvPr/>
        </p:nvSpPr>
        <p:spPr>
          <a:xfrm>
            <a:off x="0" y="45222"/>
            <a:ext cx="12192000" cy="617514"/>
          </a:xfrm>
          <a:prstGeom prst="rect">
            <a:avLst/>
          </a:prstGeo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chemeClr val="bg1"/>
                </a:solidFill>
              </a:rPr>
              <a:t>Hangisi Çöz Bakalım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 rot="20629666">
            <a:off x="151279" y="3285120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Yuvarlatılmış Dikdörtgen 22"/>
          <p:cNvSpPr/>
          <p:nvPr/>
        </p:nvSpPr>
        <p:spPr>
          <a:xfrm rot="20629666">
            <a:off x="183177" y="5296985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0" y="4884711"/>
            <a:ext cx="1304364" cy="1117188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714" y="3227407"/>
            <a:ext cx="1255821" cy="1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27942" y="-42749"/>
            <a:ext cx="10515600" cy="74856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Ticaret Nedir?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57" y="779712"/>
            <a:ext cx="6781800" cy="4432300"/>
          </a:xfrm>
          <a:prstGeom prst="rect">
            <a:avLst/>
          </a:prstGeom>
        </p:spPr>
      </p:pic>
      <p:grpSp>
        <p:nvGrpSpPr>
          <p:cNvPr id="6" name="Group 121"/>
          <p:cNvGrpSpPr/>
          <p:nvPr/>
        </p:nvGrpSpPr>
        <p:grpSpPr>
          <a:xfrm>
            <a:off x="115571" y="4811525"/>
            <a:ext cx="11944077" cy="1841917"/>
            <a:chOff x="3338688" y="3841367"/>
            <a:chExt cx="2479510" cy="799047"/>
          </a:xfrm>
        </p:grpSpPr>
        <p:sp>
          <p:nvSpPr>
            <p:cNvPr id="7" name="Rectangle 122"/>
            <p:cNvSpPr/>
            <p:nvPr/>
          </p:nvSpPr>
          <p:spPr>
            <a:xfrm>
              <a:off x="3338688" y="3841367"/>
              <a:ext cx="2479510" cy="26666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/>
                <a:t>Ticaret</a:t>
              </a:r>
              <a:endParaRPr lang="en-US" sz="2400" b="1" dirty="0"/>
            </a:p>
          </p:txBody>
        </p:sp>
        <p:sp>
          <p:nvSpPr>
            <p:cNvPr id="8" name="Rectangle 123"/>
            <p:cNvSpPr/>
            <p:nvPr/>
          </p:nvSpPr>
          <p:spPr>
            <a:xfrm>
              <a:off x="3338688" y="4078479"/>
              <a:ext cx="2479510" cy="561935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r>
                <a:rPr lang="tr-TR" sz="2400" dirty="0">
                  <a:solidFill>
                    <a:schemeClr val="tx1"/>
                  </a:solidFill>
                </a:rPr>
                <a:t>Ülkelerin ve insanların </a:t>
              </a:r>
              <a:r>
                <a:rPr lang="tr-TR" sz="2400" dirty="0" smtClean="0">
                  <a:solidFill>
                    <a:schemeClr val="tx1"/>
                  </a:solidFill>
                </a:rPr>
                <a:t>birbirleriyle yaptıkları alışverişe ticaret denir. İnsanlar nasıl tüm ihtiyaçlarını kendisi karşılayamıyor ve başkalarından alıyorsa devletler de ihtiyaçlarını başka devletlerdeki üreticilerden alır.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8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" y="3129997"/>
            <a:ext cx="12192000" cy="3822165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81256" y="874013"/>
            <a:ext cx="12078696" cy="192875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2400" b="1" dirty="0"/>
          </a:p>
          <a:p>
            <a:r>
              <a:rPr lang="tr-TR" sz="2400" b="1" dirty="0" smtClean="0"/>
              <a:t>Aşağıdakilerden hangisi ihraç ettiğimiz ürünlerden birisi </a:t>
            </a:r>
            <a:r>
              <a:rPr lang="tr-TR" sz="2400" b="1" u="sng" dirty="0" smtClean="0"/>
              <a:t>değildir</a:t>
            </a:r>
            <a:r>
              <a:rPr lang="tr-TR" sz="2400" b="1" dirty="0" smtClean="0"/>
              <a:t>?</a:t>
            </a:r>
            <a:endParaRPr lang="tr-TR" sz="24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1210684" y="3235163"/>
            <a:ext cx="4318746" cy="1483660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 smtClean="0"/>
              <a:t>Petrol</a:t>
            </a:r>
            <a:endParaRPr lang="tr-TR" altLang="tr-TR" sz="2400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7502719" y="3242762"/>
            <a:ext cx="4422068" cy="1654698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Üzüm</a:t>
            </a:r>
            <a:endParaRPr lang="tr-TR" sz="2400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1203960" y="5224692"/>
            <a:ext cx="4488180" cy="1554414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 smtClean="0"/>
              <a:t>Bor</a:t>
            </a:r>
            <a:endParaRPr lang="tr-TR" altLang="tr-TR" sz="2400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7391199" y="5224692"/>
            <a:ext cx="4533587" cy="1735733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Domates</a:t>
            </a:r>
            <a:endParaRPr lang="tr-TR" sz="2400" dirty="0"/>
          </a:p>
        </p:txBody>
      </p:sp>
      <p:sp>
        <p:nvSpPr>
          <p:cNvPr id="16" name="29 Yuvarlatılmış Dikdörtgen">
            <a:hlinkClick r:id="" action="ppaction://hlinkshowjump?jump=nextslide"/>
          </p:cNvPr>
          <p:cNvSpPr/>
          <p:nvPr/>
        </p:nvSpPr>
        <p:spPr>
          <a:xfrm>
            <a:off x="5497320" y="6452688"/>
            <a:ext cx="1998226" cy="4382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24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 rot="20629666">
            <a:off x="190948" y="3307980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Yuvarlatılmış Dikdörtgen 17"/>
          <p:cNvSpPr/>
          <p:nvPr/>
        </p:nvSpPr>
        <p:spPr>
          <a:xfrm rot="20629666">
            <a:off x="6528323" y="3250829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Yuvarlatılmış Dikdörtgen 18"/>
          <p:cNvSpPr/>
          <p:nvPr/>
        </p:nvSpPr>
        <p:spPr>
          <a:xfrm rot="20629666">
            <a:off x="6518730" y="5257566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0" name="Yuvarlatılmış Dikdörtgen 19"/>
          <p:cNvSpPr/>
          <p:nvPr/>
        </p:nvSpPr>
        <p:spPr>
          <a:xfrm rot="20629666">
            <a:off x="190948" y="5354088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" y="2928716"/>
            <a:ext cx="1304364" cy="1117188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2190" y="3200865"/>
            <a:ext cx="1255821" cy="107561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535" y="5208132"/>
            <a:ext cx="1255821" cy="1075611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88877" y="5142263"/>
            <a:ext cx="1255821" cy="1075611"/>
          </a:xfrm>
          <a:prstGeom prst="rect">
            <a:avLst/>
          </a:prstGeom>
        </p:spPr>
      </p:pic>
      <p:sp>
        <p:nvSpPr>
          <p:cNvPr id="21" name="Unvan 1"/>
          <p:cNvSpPr txBox="1">
            <a:spLocks/>
          </p:cNvSpPr>
          <p:nvPr/>
        </p:nvSpPr>
        <p:spPr>
          <a:xfrm>
            <a:off x="0" y="45222"/>
            <a:ext cx="12192000" cy="617514"/>
          </a:xfrm>
          <a:prstGeom prst="rect">
            <a:avLst/>
          </a:prstGeo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chemeClr val="bg1"/>
                </a:solidFill>
              </a:rPr>
              <a:t>Hangisi Çöz Bakalım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" y="3129997"/>
            <a:ext cx="12192000" cy="3822165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81256" y="742949"/>
            <a:ext cx="12078696" cy="2059816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2400" dirty="0"/>
          </a:p>
          <a:p>
            <a:endParaRPr lang="tr-TR" sz="2400" dirty="0"/>
          </a:p>
          <a:p>
            <a:r>
              <a:rPr lang="tr-TR" sz="2400" b="1" dirty="0" smtClean="0"/>
              <a:t>İhracat ve ithalat ile ilgili aşağıdaki verilen bilgilerden hangisi doğru </a:t>
            </a:r>
            <a:r>
              <a:rPr lang="tr-TR" sz="2400" b="1" u="sng" dirty="0" smtClean="0"/>
              <a:t>değildir</a:t>
            </a:r>
            <a:r>
              <a:rPr lang="tr-TR" sz="2400" b="1" dirty="0" smtClean="0"/>
              <a:t>?</a:t>
            </a:r>
            <a:endParaRPr lang="tr-TR" sz="24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1210684" y="3267094"/>
            <a:ext cx="4318746" cy="1630365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 smtClean="0"/>
              <a:t>Ülkemizde ithalat </a:t>
            </a:r>
            <a:r>
              <a:rPr lang="tr-TR" altLang="tr-TR" sz="2400" dirty="0" smtClean="0"/>
              <a:t>fazla, </a:t>
            </a:r>
            <a:r>
              <a:rPr lang="tr-TR" altLang="tr-TR" sz="2400" dirty="0" smtClean="0"/>
              <a:t>ihracat azdır.</a:t>
            </a:r>
            <a:endParaRPr lang="tr-TR" altLang="tr-TR" sz="2400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7502719" y="3242762"/>
            <a:ext cx="4422068" cy="1654698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n-NO" sz="2400" dirty="0"/>
              <a:t>Ülkeler ve insanlar arasında </a:t>
            </a:r>
            <a:r>
              <a:rPr lang="nn-NO" sz="2400" dirty="0" smtClean="0"/>
              <a:t>yapılan</a:t>
            </a:r>
            <a:r>
              <a:rPr lang="tr-TR" sz="2400" dirty="0" smtClean="0"/>
              <a:t> alışverişe ticaret denir.</a:t>
            </a:r>
            <a:endParaRPr lang="tr-TR" altLang="tr-TR" sz="2400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1203960" y="5224692"/>
            <a:ext cx="4488180" cy="1554414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 smtClean="0"/>
              <a:t>Bütün ülkeler kendi ihtiyacını karşılayamaz.</a:t>
            </a:r>
            <a:endParaRPr lang="tr-TR" altLang="tr-TR" sz="2400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7391199" y="5224692"/>
            <a:ext cx="4533587" cy="1735733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 smtClean="0"/>
              <a:t>İç </a:t>
            </a:r>
            <a:r>
              <a:rPr lang="tr-TR" altLang="tr-TR" sz="2400" dirty="0" smtClean="0"/>
              <a:t>ticaret, </a:t>
            </a:r>
            <a:r>
              <a:rPr lang="tr-TR" altLang="tr-TR" sz="2400" dirty="0" smtClean="0"/>
              <a:t>ithalat ve ihracat </a:t>
            </a:r>
            <a:r>
              <a:rPr lang="tr-TR" altLang="tr-TR" sz="2400" dirty="0" smtClean="0"/>
              <a:t>olarak </a:t>
            </a:r>
            <a:r>
              <a:rPr lang="tr-TR" altLang="tr-TR" sz="2400" dirty="0" smtClean="0"/>
              <a:t>ikiye ayrılır.</a:t>
            </a:r>
            <a:endParaRPr lang="tr-TR" altLang="tr-TR" sz="2400" dirty="0"/>
          </a:p>
        </p:txBody>
      </p:sp>
      <p:sp>
        <p:nvSpPr>
          <p:cNvPr id="16" name="29 Yuvarlatılmış Dikdörtgen">
            <a:hlinkClick r:id="" action="ppaction://hlinkshowjump?jump=nextslide"/>
          </p:cNvPr>
          <p:cNvSpPr/>
          <p:nvPr/>
        </p:nvSpPr>
        <p:spPr>
          <a:xfrm>
            <a:off x="5497320" y="6452688"/>
            <a:ext cx="1998226" cy="4382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24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sp>
        <p:nvSpPr>
          <p:cNvPr id="19" name="Yuvarlatılmış Dikdörtgen 18"/>
          <p:cNvSpPr/>
          <p:nvPr/>
        </p:nvSpPr>
        <p:spPr>
          <a:xfrm rot="20629666">
            <a:off x="6453572" y="3339390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Yuvarlatılmış Dikdörtgen 19"/>
          <p:cNvSpPr/>
          <p:nvPr/>
        </p:nvSpPr>
        <p:spPr>
          <a:xfrm rot="20629666">
            <a:off x="190948" y="5354088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03862"/>
            <a:ext cx="1255821" cy="1075611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03011" y="3234499"/>
            <a:ext cx="1255821" cy="1075611"/>
          </a:xfrm>
          <a:prstGeom prst="rect">
            <a:avLst/>
          </a:prstGeom>
        </p:spPr>
      </p:pic>
      <p:sp>
        <p:nvSpPr>
          <p:cNvPr id="21" name="Unvan 1"/>
          <p:cNvSpPr txBox="1">
            <a:spLocks/>
          </p:cNvSpPr>
          <p:nvPr/>
        </p:nvSpPr>
        <p:spPr>
          <a:xfrm>
            <a:off x="0" y="45222"/>
            <a:ext cx="12192000" cy="617514"/>
          </a:xfrm>
          <a:prstGeom prst="rect">
            <a:avLst/>
          </a:prstGeo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chemeClr val="bg1"/>
                </a:solidFill>
              </a:rPr>
              <a:t>Hangisi Çöz Bakalım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 rot="20629666">
            <a:off x="151279" y="3285120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Yuvarlatılmış Dikdörtgen 22"/>
          <p:cNvSpPr/>
          <p:nvPr/>
        </p:nvSpPr>
        <p:spPr>
          <a:xfrm rot="20629666">
            <a:off x="6535942" y="5371069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11" y="4922669"/>
            <a:ext cx="1304364" cy="1117188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714" y="3227407"/>
            <a:ext cx="1255821" cy="1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3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" y="3115929"/>
            <a:ext cx="12192000" cy="3822165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81256" y="742949"/>
            <a:ext cx="12078696" cy="2059816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 smtClean="0"/>
              <a:t>Kaliteli </a:t>
            </a:r>
            <a:r>
              <a:rPr lang="tr-TR" sz="2400" b="1" dirty="0" smtClean="0"/>
              <a:t>kayısı yetiştirip yurt </a:t>
            </a:r>
            <a:r>
              <a:rPr lang="tr-TR" sz="2400" b="1" dirty="0" smtClean="0"/>
              <a:t>dışına da satış yaparak ülke ekonomisine katkıda bulunan şehrimiz </a:t>
            </a:r>
            <a:r>
              <a:rPr lang="tr-TR" sz="2400" b="1" dirty="0" smtClean="0"/>
              <a:t>aşağıdakilerden hangisidir</a:t>
            </a:r>
            <a:r>
              <a:rPr lang="tr-TR" sz="2400" b="1" dirty="0" smtClean="0"/>
              <a:t>?</a:t>
            </a:r>
            <a:endParaRPr lang="tr-TR" sz="24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1210684" y="3231593"/>
            <a:ext cx="4318746" cy="1483660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tr-TR" altLang="tr-TR" sz="2400" dirty="0" smtClean="0"/>
              <a:t>Isparta </a:t>
            </a:r>
            <a:endParaRPr lang="tr-TR" altLang="tr-TR" sz="2400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7502719" y="3242762"/>
            <a:ext cx="4422068" cy="1654698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 smtClean="0"/>
              <a:t>Malatya </a:t>
            </a:r>
            <a:endParaRPr lang="tr-TR" altLang="tr-TR" sz="2400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1203960" y="5224692"/>
            <a:ext cx="4488180" cy="1554414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 smtClean="0"/>
              <a:t>Manisa</a:t>
            </a:r>
            <a:endParaRPr lang="tr-TR" altLang="tr-TR" sz="2400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7391199" y="5224692"/>
            <a:ext cx="4533587" cy="1735733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 smtClean="0"/>
              <a:t>Kayseri</a:t>
            </a:r>
            <a:endParaRPr lang="tr-TR" altLang="tr-TR" sz="2400" dirty="0"/>
          </a:p>
        </p:txBody>
      </p:sp>
      <p:sp>
        <p:nvSpPr>
          <p:cNvPr id="16" name="29 Yuvarlatılmış Dikdörtgen">
            <a:hlinkClick r:id="" action="ppaction://hlinkshowjump?jump=nextslide"/>
          </p:cNvPr>
          <p:cNvSpPr/>
          <p:nvPr/>
        </p:nvSpPr>
        <p:spPr>
          <a:xfrm>
            <a:off x="5497320" y="6452688"/>
            <a:ext cx="1998226" cy="4382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24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sp>
        <p:nvSpPr>
          <p:cNvPr id="19" name="Yuvarlatılmış Dikdörtgen 18"/>
          <p:cNvSpPr/>
          <p:nvPr/>
        </p:nvSpPr>
        <p:spPr>
          <a:xfrm rot="20629666">
            <a:off x="6518730" y="5257566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0" name="Yuvarlatılmış Dikdörtgen 19"/>
          <p:cNvSpPr/>
          <p:nvPr/>
        </p:nvSpPr>
        <p:spPr>
          <a:xfrm rot="20629666">
            <a:off x="190948" y="5354088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535" y="5208132"/>
            <a:ext cx="1255821" cy="1075611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6898" y="5224692"/>
            <a:ext cx="1255821" cy="1075611"/>
          </a:xfrm>
          <a:prstGeom prst="rect">
            <a:avLst/>
          </a:prstGeom>
        </p:spPr>
      </p:pic>
      <p:sp>
        <p:nvSpPr>
          <p:cNvPr id="21" name="Unvan 1"/>
          <p:cNvSpPr txBox="1">
            <a:spLocks/>
          </p:cNvSpPr>
          <p:nvPr/>
        </p:nvSpPr>
        <p:spPr>
          <a:xfrm>
            <a:off x="0" y="45222"/>
            <a:ext cx="12192000" cy="617514"/>
          </a:xfrm>
          <a:prstGeom prst="rect">
            <a:avLst/>
          </a:prstGeo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chemeClr val="bg1"/>
                </a:solidFill>
              </a:rPr>
              <a:t>Hangisi Çöz Bakalım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 rot="20629666">
            <a:off x="151279" y="3285120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Yuvarlatılmış Dikdörtgen 22"/>
          <p:cNvSpPr/>
          <p:nvPr/>
        </p:nvSpPr>
        <p:spPr>
          <a:xfrm rot="20629666">
            <a:off x="6419402" y="3319409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26" y="2934912"/>
            <a:ext cx="1304364" cy="1117188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3095" y="3209088"/>
            <a:ext cx="1255821" cy="1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899886"/>
            <a:ext cx="11745686" cy="5704114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86731" tIns="86731" rIns="86731" bIns="86731" anchor="ctr"/>
          <a:lstStyle/>
          <a:p>
            <a:endParaRPr lang="tr-TR" sz="2400" dirty="0" smtClean="0">
              <a:latin typeface="ArialMT"/>
            </a:endParaRPr>
          </a:p>
          <a:p>
            <a:endParaRPr lang="tr-TR" sz="2400" dirty="0">
              <a:latin typeface="ArialMT"/>
            </a:endParaRPr>
          </a:p>
          <a:p>
            <a:endParaRPr lang="tr-TR" sz="2400" dirty="0" smtClean="0">
              <a:latin typeface="ArialMT"/>
            </a:endParaRPr>
          </a:p>
          <a:p>
            <a:endParaRPr lang="tr-TR" sz="2400" dirty="0">
              <a:latin typeface="ArialMT"/>
            </a:endParaRPr>
          </a:p>
          <a:p>
            <a:endParaRPr lang="tr-TR" sz="2400" dirty="0" smtClean="0">
              <a:latin typeface="ArialMT"/>
            </a:endParaRPr>
          </a:p>
          <a:p>
            <a:endParaRPr lang="tr-TR" sz="2400" dirty="0" smtClean="0">
              <a:latin typeface="ArialMT"/>
            </a:endParaRPr>
          </a:p>
          <a:p>
            <a:endParaRPr lang="tr-TR" sz="2400" dirty="0" smtClean="0">
              <a:latin typeface="ArialMT"/>
            </a:endParaRPr>
          </a:p>
          <a:p>
            <a:endParaRPr lang="tr-TR" sz="2400" dirty="0">
              <a:latin typeface="ArialMT"/>
            </a:endParaRPr>
          </a:p>
          <a:p>
            <a:r>
              <a:rPr lang="tr-TR" sz="2400" b="1" dirty="0"/>
              <a:t>Gazete haberindeki boş bırakılan yere </a:t>
            </a:r>
            <a:r>
              <a:rPr lang="tr-TR" sz="2400" b="1" dirty="0" smtClean="0"/>
              <a:t>aşağıdakilerden hangisi </a:t>
            </a:r>
            <a:r>
              <a:rPr lang="tr-TR" sz="2400" b="1" dirty="0"/>
              <a:t>gelmelidir?</a:t>
            </a:r>
          </a:p>
          <a:p>
            <a:r>
              <a:rPr lang="tr-TR" sz="2400" dirty="0" smtClean="0"/>
              <a:t>A) ithalat </a:t>
            </a:r>
          </a:p>
          <a:p>
            <a:r>
              <a:rPr lang="tr-TR" sz="2400" dirty="0" smtClean="0"/>
              <a:t>B</a:t>
            </a:r>
            <a:r>
              <a:rPr lang="tr-TR" sz="2400" dirty="0"/>
              <a:t>) ihracat</a:t>
            </a:r>
          </a:p>
          <a:p>
            <a:r>
              <a:rPr lang="tr-TR" sz="2400" dirty="0"/>
              <a:t>C) sermaye </a:t>
            </a:r>
            <a:endParaRPr lang="tr-TR" sz="2400" dirty="0" smtClean="0"/>
          </a:p>
          <a:p>
            <a:r>
              <a:rPr lang="tr-TR" sz="2400" dirty="0" smtClean="0"/>
              <a:t>D</a:t>
            </a:r>
            <a:r>
              <a:rPr lang="tr-TR" sz="2400" dirty="0"/>
              <a:t>) girişim</a:t>
            </a:r>
            <a:endParaRPr lang="tr-TR" sz="3200" dirty="0">
              <a:latin typeface="ArialMT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1828800" cy="4111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DPY 2019</a:t>
            </a:r>
            <a:endParaRPr lang="tr-TR" sz="2400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96952"/>
            <a:ext cx="4587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552074" y="45222"/>
            <a:ext cx="8398042" cy="617514"/>
          </a:xfrm>
          <a:prstGeom prst="rect">
            <a:avLst/>
          </a:prstGeo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Çıkmış Sorular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23" y="899887"/>
            <a:ext cx="4813549" cy="30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535905" y="24825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KİM BİLECEK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76" y="1292958"/>
            <a:ext cx="11796905" cy="249750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54212" y="1142648"/>
            <a:ext cx="8927756" cy="272397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86731" tIns="86731" rIns="86731" bIns="86731" anchor="ctr"/>
          <a:lstStyle/>
          <a:p>
            <a:pPr algn="ctr">
              <a:spcBef>
                <a:spcPct val="0"/>
              </a:spcBef>
            </a:pPr>
            <a:r>
              <a:rPr lang="tr-TR" altLang="tr-TR" sz="2400" b="1" dirty="0" smtClean="0"/>
              <a:t>Ülkeler arasındaki ticarete ne denir?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95" y="5071985"/>
            <a:ext cx="7336680" cy="1639166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361037" y="5115697"/>
            <a:ext cx="5634681" cy="1595454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86731" tIns="86731" rIns="86731" bIns="86731" anchor="ctr"/>
          <a:lstStyle/>
          <a:p>
            <a:pPr algn="ctr">
              <a:spcBef>
                <a:spcPct val="0"/>
              </a:spcBef>
            </a:pPr>
            <a:r>
              <a:rPr lang="tr-TR" sz="2400" b="1" dirty="0" smtClean="0"/>
              <a:t>Dış ticaret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21794"/>
      </p:ext>
    </p:extLst>
  </p:cSld>
  <p:clrMapOvr>
    <a:masterClrMapping/>
  </p:clrMapOvr>
  <p:transition>
    <p:fade thruBlk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535905" y="24825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KİM BİLECEK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76" y="1292958"/>
            <a:ext cx="11796905" cy="249750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54212" y="1142648"/>
            <a:ext cx="8927756" cy="272397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86731" tIns="86731" rIns="86731" bIns="86731" anchor="ctr"/>
          <a:lstStyle/>
          <a:p>
            <a:pPr algn="ctr">
              <a:spcBef>
                <a:spcPct val="0"/>
              </a:spcBef>
            </a:pPr>
            <a:r>
              <a:rPr lang="tr-TR" altLang="tr-TR" sz="2400" b="1" dirty="0" smtClean="0"/>
              <a:t>Gül ürünleri ihracatı yapan şehrimiz hangisidir?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95" y="5071985"/>
            <a:ext cx="7336680" cy="1639166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361037" y="5115697"/>
            <a:ext cx="5634681" cy="1595454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86731" tIns="86731" rIns="86731" bIns="86731" anchor="ctr"/>
          <a:lstStyle/>
          <a:p>
            <a:pPr algn="ctr">
              <a:spcBef>
                <a:spcPct val="0"/>
              </a:spcBef>
            </a:pPr>
            <a:r>
              <a:rPr lang="tr-TR" sz="2400" b="1" dirty="0" smtClean="0"/>
              <a:t>Isparta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96062"/>
      </p:ext>
    </p:extLst>
  </p:cSld>
  <p:clrMapOvr>
    <a:masterClrMapping/>
  </p:clrMapOvr>
  <p:transition>
    <p:fade thruBlk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535905" y="24825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KİM BİLECEK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76" y="1292958"/>
            <a:ext cx="11796905" cy="249750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54212" y="1142648"/>
            <a:ext cx="8927756" cy="272397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86731" tIns="86731" rIns="86731" bIns="86731" anchor="ctr"/>
          <a:lstStyle/>
          <a:p>
            <a:pPr algn="ctr">
              <a:spcBef>
                <a:spcPct val="0"/>
              </a:spcBef>
            </a:pPr>
            <a:r>
              <a:rPr lang="tr-TR" sz="2400" b="1" dirty="0" smtClean="0"/>
              <a:t>Dış ticaret açığı olmaması için hangisinin satışı fazla olmalıdır?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95" y="5071985"/>
            <a:ext cx="7336680" cy="1639166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361037" y="5115697"/>
            <a:ext cx="5634681" cy="1595454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86731" tIns="86731" rIns="86731" bIns="86731" anchor="ctr"/>
          <a:lstStyle/>
          <a:p>
            <a:pPr algn="ctr">
              <a:spcBef>
                <a:spcPct val="0"/>
              </a:spcBef>
            </a:pPr>
            <a:r>
              <a:rPr lang="tr-TR" sz="2400" b="1" dirty="0" smtClean="0"/>
              <a:t>İhracat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93990"/>
      </p:ext>
    </p:extLst>
  </p:cSld>
  <p:clrMapOvr>
    <a:masterClrMapping/>
  </p:clrMapOvr>
  <p:transition>
    <p:fade thruBlk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_making_study_notes_hg_wht_1488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3333750" cy="3333750"/>
          </a:xfrm>
          <a:prstGeom prst="rect">
            <a:avLst/>
          </a:prstGeom>
          <a:noFill/>
        </p:spPr>
      </p:pic>
      <p:sp>
        <p:nvSpPr>
          <p:cNvPr id="3" name="AutoShape 3" descr="girl_homewor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tr-TR"/>
          </a:p>
        </p:txBody>
      </p:sp>
      <p:pic>
        <p:nvPicPr>
          <p:cNvPr id="4" name="Picture 4" descr="girl_homewor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1200" y="1371600"/>
            <a:ext cx="2971800" cy="2433638"/>
          </a:xfrm>
          <a:prstGeom prst="rect">
            <a:avLst/>
          </a:prstGeom>
          <a:noFill/>
        </p:spPr>
      </p:pic>
      <p:sp>
        <p:nvSpPr>
          <p:cNvPr id="6" name="12 Yuvarlatılmış Çapraz Köşeli Dikdörtgen"/>
          <p:cNvSpPr/>
          <p:nvPr/>
        </p:nvSpPr>
        <p:spPr>
          <a:xfrm>
            <a:off x="282967" y="4488527"/>
            <a:ext cx="11560690" cy="2007870"/>
          </a:xfrm>
          <a:prstGeom prst="round2DiagRect">
            <a:avLst/>
          </a:prstGeom>
          <a:solidFill>
            <a:srgbClr val="C00000"/>
          </a:solidFill>
          <a:ln w="38100">
            <a:gradFill flip="none" rotWithShape="1">
              <a:gsLst>
                <a:gs pos="0">
                  <a:srgbClr val="000082"/>
                </a:gs>
                <a:gs pos="0">
                  <a:schemeClr val="accent6">
                    <a:lumMod val="75000"/>
                  </a:scheme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  <a:defRPr/>
            </a:pPr>
            <a:r>
              <a:rPr lang="tr-TR" sz="2400" dirty="0" smtClean="0">
                <a:solidFill>
                  <a:schemeClr val="bg1"/>
                </a:solidFill>
              </a:rPr>
              <a:t>Teknoloji ticareti nasıl etkilemiştir?</a:t>
            </a:r>
          </a:p>
          <a:p>
            <a:pPr>
              <a:buFontTx/>
              <a:buChar char="•"/>
              <a:defRPr/>
            </a:pPr>
            <a:r>
              <a:rPr lang="tr-TR" sz="2400" smtClean="0">
                <a:solidFill>
                  <a:schemeClr val="bg1"/>
                </a:solidFill>
              </a:rPr>
              <a:t>E-ticaret nedir?</a:t>
            </a:r>
            <a:endParaRPr lang="tr-TR" sz="2400" dirty="0" smtClean="0">
              <a:solidFill>
                <a:schemeClr val="bg1"/>
              </a:solidFill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651510" y="45222"/>
            <a:ext cx="9944100" cy="617514"/>
          </a:xfrm>
          <a:prstGeom prst="rect">
            <a:avLst/>
          </a:prstGeo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Gelecek Derse Hazırlanalım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27942" y="-42749"/>
            <a:ext cx="10515600" cy="74856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Ticaret</a:t>
            </a:r>
            <a:endParaRPr lang="tr-TR" dirty="0">
              <a:solidFill>
                <a:srgbClr val="FF0000"/>
              </a:solidFill>
            </a:endParaRPr>
          </a:p>
        </p:txBody>
      </p:sp>
      <p:grpSp>
        <p:nvGrpSpPr>
          <p:cNvPr id="6" name="Group 121"/>
          <p:cNvGrpSpPr/>
          <p:nvPr/>
        </p:nvGrpSpPr>
        <p:grpSpPr>
          <a:xfrm>
            <a:off x="115571" y="4811525"/>
            <a:ext cx="5757925" cy="1841917"/>
            <a:chOff x="3338688" y="3841367"/>
            <a:chExt cx="2479510" cy="799047"/>
          </a:xfrm>
        </p:grpSpPr>
        <p:sp>
          <p:nvSpPr>
            <p:cNvPr id="7" name="Rectangle 122"/>
            <p:cNvSpPr/>
            <p:nvPr/>
          </p:nvSpPr>
          <p:spPr>
            <a:xfrm>
              <a:off x="3338688" y="3841367"/>
              <a:ext cx="2479510" cy="26666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/>
                <a:t>İç Ticaret</a:t>
              </a:r>
              <a:endParaRPr lang="en-US" sz="2400" b="1" dirty="0"/>
            </a:p>
          </p:txBody>
        </p:sp>
        <p:sp>
          <p:nvSpPr>
            <p:cNvPr id="8" name="Rectangle 123"/>
            <p:cNvSpPr/>
            <p:nvPr/>
          </p:nvSpPr>
          <p:spPr>
            <a:xfrm>
              <a:off x="3338688" y="4078479"/>
              <a:ext cx="2479510" cy="561935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r>
                <a:rPr lang="tr-TR" sz="2400" dirty="0" smtClean="0">
                  <a:solidFill>
                    <a:schemeClr val="tx1"/>
                  </a:solidFill>
                </a:rPr>
                <a:t>Ülke içinde yapılan ticarete iç ticaret denir. Örneğin Antalya’da üretilen muzun Kocaeli’ne satılması iç ticarettir.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175"/>
            <a:ext cx="5873496" cy="26121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4" y="2517606"/>
            <a:ext cx="4466347" cy="172512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45" y="818146"/>
            <a:ext cx="4531895" cy="3398921"/>
          </a:xfrm>
          <a:prstGeom prst="rect">
            <a:avLst/>
          </a:prstGeom>
        </p:spPr>
      </p:pic>
      <p:grpSp>
        <p:nvGrpSpPr>
          <p:cNvPr id="11" name="Group 121"/>
          <p:cNvGrpSpPr/>
          <p:nvPr/>
        </p:nvGrpSpPr>
        <p:grpSpPr>
          <a:xfrm>
            <a:off x="6175477" y="4811525"/>
            <a:ext cx="5757925" cy="1841917"/>
            <a:chOff x="3338688" y="3841367"/>
            <a:chExt cx="2479510" cy="799047"/>
          </a:xfrm>
        </p:grpSpPr>
        <p:sp>
          <p:nvSpPr>
            <p:cNvPr id="12" name="Rectangle 122"/>
            <p:cNvSpPr/>
            <p:nvPr/>
          </p:nvSpPr>
          <p:spPr>
            <a:xfrm>
              <a:off x="3338688" y="3841367"/>
              <a:ext cx="2479510" cy="266666"/>
            </a:xfrm>
            <a:prstGeom prst="rect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/>
                <a:t>Dış Ticaret</a:t>
              </a:r>
              <a:endParaRPr lang="en-US" sz="2400" b="1" dirty="0"/>
            </a:p>
          </p:txBody>
        </p:sp>
        <p:sp>
          <p:nvSpPr>
            <p:cNvPr id="13" name="Rectangle 123"/>
            <p:cNvSpPr/>
            <p:nvPr/>
          </p:nvSpPr>
          <p:spPr>
            <a:xfrm>
              <a:off x="3338688" y="4078479"/>
              <a:ext cx="2479510" cy="561935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r>
                <a:rPr lang="tr-TR" sz="2400" dirty="0" smtClean="0">
                  <a:solidFill>
                    <a:schemeClr val="tx1"/>
                  </a:solidFill>
                </a:rPr>
                <a:t>Ülkeler arasında yapılan ticarete de dış ticaret denir. Dış </a:t>
              </a:r>
              <a:r>
                <a:rPr lang="tr-TR" sz="2400" dirty="0" smtClean="0">
                  <a:solidFill>
                    <a:schemeClr val="tx1"/>
                  </a:solidFill>
                </a:rPr>
                <a:t>ticaret, ithalat </a:t>
              </a:r>
              <a:r>
                <a:rPr lang="tr-TR" sz="2400" dirty="0" smtClean="0">
                  <a:solidFill>
                    <a:schemeClr val="tx1"/>
                  </a:solidFill>
                </a:rPr>
                <a:t>ve ihracat </a:t>
              </a:r>
              <a:r>
                <a:rPr lang="tr-TR" sz="2400" dirty="0" smtClean="0">
                  <a:solidFill>
                    <a:schemeClr val="tx1"/>
                  </a:solidFill>
                </a:rPr>
                <a:t>olarak </a:t>
              </a:r>
              <a:r>
                <a:rPr lang="tr-TR" sz="2400" dirty="0" smtClean="0">
                  <a:solidFill>
                    <a:schemeClr val="tx1"/>
                  </a:solidFill>
                </a:rPr>
                <a:t>ikiye ayrılır.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Resim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265"/>
            <a:ext cx="6589078" cy="3002227"/>
          </a:xfrm>
          <a:prstGeom prst="rect">
            <a:avLst/>
          </a:prstGeom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27942" y="-42749"/>
            <a:ext cx="10515600" cy="74856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Dış Ticaret</a:t>
            </a:r>
            <a:endParaRPr lang="tr-TR" dirty="0">
              <a:solidFill>
                <a:srgbClr val="FF0000"/>
              </a:solidFill>
            </a:endParaRPr>
          </a:p>
        </p:txBody>
      </p:sp>
      <p:grpSp>
        <p:nvGrpSpPr>
          <p:cNvPr id="6" name="Group 121"/>
          <p:cNvGrpSpPr/>
          <p:nvPr/>
        </p:nvGrpSpPr>
        <p:grpSpPr>
          <a:xfrm>
            <a:off x="115571" y="4811525"/>
            <a:ext cx="5757925" cy="1841917"/>
            <a:chOff x="3338688" y="3841367"/>
            <a:chExt cx="2479510" cy="799047"/>
          </a:xfrm>
        </p:grpSpPr>
        <p:sp>
          <p:nvSpPr>
            <p:cNvPr id="7" name="Rectangle 122"/>
            <p:cNvSpPr/>
            <p:nvPr/>
          </p:nvSpPr>
          <p:spPr>
            <a:xfrm>
              <a:off x="3338688" y="3841367"/>
              <a:ext cx="2479510" cy="26666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/>
                <a:t>İhracat</a:t>
              </a:r>
              <a:endParaRPr lang="en-US" sz="2400" b="1" dirty="0"/>
            </a:p>
          </p:txBody>
        </p:sp>
        <p:sp>
          <p:nvSpPr>
            <p:cNvPr id="8" name="Rectangle 123"/>
            <p:cNvSpPr/>
            <p:nvPr/>
          </p:nvSpPr>
          <p:spPr>
            <a:xfrm>
              <a:off x="3338688" y="4078479"/>
              <a:ext cx="2479510" cy="561935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r>
                <a:rPr lang="tr-TR" sz="2400" dirty="0">
                  <a:solidFill>
                    <a:schemeClr val="tx1"/>
                  </a:solidFill>
                </a:rPr>
                <a:t>Bir ülkenin ürettiği malları </a:t>
              </a:r>
              <a:r>
                <a:rPr lang="tr-TR" sz="2400" dirty="0" smtClean="0">
                  <a:solidFill>
                    <a:schemeClr val="tx1"/>
                  </a:solidFill>
                </a:rPr>
                <a:t>başka bir ülkeye satmasıdır. Örneğin Türkiye’den Almanya’ya havlu satılması.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2" y="1398720"/>
            <a:ext cx="6118240" cy="272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25 Yuvarlatılmış Dikdörtgen"/>
          <p:cNvSpPr/>
          <p:nvPr/>
        </p:nvSpPr>
        <p:spPr>
          <a:xfrm flipH="1">
            <a:off x="91837" y="5769677"/>
            <a:ext cx="11887199" cy="91688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tr-TR" altLang="tr-TR" sz="2400" b="1" dirty="0" smtClean="0">
                <a:solidFill>
                  <a:schemeClr val="bg1"/>
                </a:solidFill>
              </a:rPr>
              <a:t>Yurt dışına sattığımız ürünlere örnek veriniz.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6839795" y="1311790"/>
            <a:ext cx="3927278" cy="457200"/>
            <a:chOff x="793" y="1369"/>
            <a:chExt cx="3674" cy="288"/>
          </a:xfrm>
        </p:grpSpPr>
        <p:grpSp>
          <p:nvGrpSpPr>
            <p:cNvPr id="21" name="Group 25"/>
            <p:cNvGrpSpPr>
              <a:grpSpLocks/>
            </p:cNvGrpSpPr>
            <p:nvPr/>
          </p:nvGrpSpPr>
          <p:grpSpPr bwMode="auto">
            <a:xfrm>
              <a:off x="793" y="1369"/>
              <a:ext cx="3674" cy="288"/>
              <a:chOff x="1344" y="1392"/>
              <a:chExt cx="2513" cy="288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gray">
              <a:xfrm>
                <a:off x="1680" y="1392"/>
                <a:ext cx="2177" cy="288"/>
              </a:xfrm>
              <a:prstGeom prst="rect">
                <a:avLst/>
              </a:prstGeom>
              <a:gradFill rotWithShape="1">
                <a:gsLst>
                  <a:gs pos="0">
                    <a:srgbClr val="C8F1FA"/>
                  </a:gs>
                  <a:gs pos="100000">
                    <a:srgbClr val="68D8F2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3E8291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gray">
              <a:xfrm>
                <a:off x="1344" y="1392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rgbClr val="284E75"/>
                  </a:gs>
                  <a:gs pos="50000">
                    <a:srgbClr val="4D98E3"/>
                  </a:gs>
                  <a:gs pos="100000">
                    <a:srgbClr val="284E75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2E5B88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tr-TR" sz="2000" b="1" dirty="0"/>
                  <a:t>1</a:t>
                </a:r>
              </a:p>
            </p:txBody>
          </p:sp>
        </p:grp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1343" y="1385"/>
              <a:ext cx="31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b="1" dirty="0" smtClean="0"/>
                <a:t>Bor</a:t>
              </a:r>
              <a:endParaRPr lang="en-US" altLang="tr-TR" sz="2000" b="1" dirty="0"/>
            </a:p>
          </p:txBody>
        </p:sp>
      </p:grp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6839795" y="2073790"/>
            <a:ext cx="3927278" cy="457200"/>
            <a:chOff x="793" y="1801"/>
            <a:chExt cx="3674" cy="288"/>
          </a:xfrm>
        </p:grpSpPr>
        <p:grpSp>
          <p:nvGrpSpPr>
            <p:cNvPr id="26" name="Group 30"/>
            <p:cNvGrpSpPr>
              <a:grpSpLocks/>
            </p:cNvGrpSpPr>
            <p:nvPr/>
          </p:nvGrpSpPr>
          <p:grpSpPr bwMode="auto">
            <a:xfrm>
              <a:off x="793" y="1801"/>
              <a:ext cx="3674" cy="288"/>
              <a:chOff x="1344" y="1872"/>
              <a:chExt cx="2513" cy="288"/>
            </a:xfrm>
          </p:grpSpPr>
          <p:sp>
            <p:nvSpPr>
              <p:cNvPr id="28" name="Rectangle 31"/>
              <p:cNvSpPr>
                <a:spLocks noChangeArrowheads="1"/>
              </p:cNvSpPr>
              <p:nvPr/>
            </p:nvSpPr>
            <p:spPr bwMode="gray">
              <a:xfrm>
                <a:off x="1680" y="1872"/>
                <a:ext cx="2177" cy="288"/>
              </a:xfrm>
              <a:prstGeom prst="rect">
                <a:avLst/>
              </a:prstGeom>
              <a:gradFill rotWithShape="1">
                <a:gsLst>
                  <a:gs pos="0">
                    <a:srgbClr val="DCE2FF"/>
                  </a:gs>
                  <a:gs pos="100000">
                    <a:srgbClr val="9EB0FE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5F6A98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29" name="Rectangle 32"/>
              <p:cNvSpPr>
                <a:spLocks noChangeArrowheads="1"/>
              </p:cNvSpPr>
              <p:nvPr/>
            </p:nvSpPr>
            <p:spPr bwMode="gray">
              <a:xfrm>
                <a:off x="1344" y="1872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rgbClr val="573A7A"/>
                  </a:gs>
                  <a:gs pos="50000">
                    <a:srgbClr val="A971ED"/>
                  </a:gs>
                  <a:gs pos="100000">
                    <a:srgbClr val="573A7A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65448E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tr-TR" sz="2000" b="1"/>
                  <a:t>2</a:t>
                </a:r>
              </a:p>
            </p:txBody>
          </p:sp>
        </p:grp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1343" y="1810"/>
              <a:ext cx="31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b="1" dirty="0" smtClean="0"/>
                <a:t>İncir</a:t>
              </a:r>
              <a:endParaRPr lang="en-US" altLang="tr-TR" sz="2000" b="1" dirty="0"/>
            </a:p>
          </p:txBody>
        </p:sp>
      </p:grp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6839795" y="2822308"/>
            <a:ext cx="3927278" cy="457200"/>
            <a:chOff x="793" y="1369"/>
            <a:chExt cx="3674" cy="288"/>
          </a:xfrm>
        </p:grpSpPr>
        <p:grpSp>
          <p:nvGrpSpPr>
            <p:cNvPr id="31" name="Group 25"/>
            <p:cNvGrpSpPr>
              <a:grpSpLocks/>
            </p:cNvGrpSpPr>
            <p:nvPr/>
          </p:nvGrpSpPr>
          <p:grpSpPr bwMode="auto">
            <a:xfrm>
              <a:off x="793" y="1369"/>
              <a:ext cx="3674" cy="288"/>
              <a:chOff x="1344" y="1392"/>
              <a:chExt cx="2513" cy="288"/>
            </a:xfrm>
          </p:grpSpPr>
          <p:sp>
            <p:nvSpPr>
              <p:cNvPr id="33" name="Rectangle 26"/>
              <p:cNvSpPr>
                <a:spLocks noChangeArrowheads="1"/>
              </p:cNvSpPr>
              <p:nvPr/>
            </p:nvSpPr>
            <p:spPr bwMode="gray">
              <a:xfrm>
                <a:off x="1680" y="1392"/>
                <a:ext cx="2177" cy="288"/>
              </a:xfrm>
              <a:prstGeom prst="rect">
                <a:avLst/>
              </a:prstGeom>
              <a:gradFill rotWithShape="1">
                <a:gsLst>
                  <a:gs pos="0">
                    <a:srgbClr val="C8F1FA"/>
                  </a:gs>
                  <a:gs pos="100000">
                    <a:srgbClr val="68D8F2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3E8291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34" name="Rectangle 27"/>
              <p:cNvSpPr>
                <a:spLocks noChangeArrowheads="1"/>
              </p:cNvSpPr>
              <p:nvPr/>
            </p:nvSpPr>
            <p:spPr bwMode="gray">
              <a:xfrm>
                <a:off x="1344" y="1392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rgbClr val="284E75"/>
                  </a:gs>
                  <a:gs pos="50000">
                    <a:srgbClr val="4D98E3"/>
                  </a:gs>
                  <a:gs pos="100000">
                    <a:srgbClr val="284E75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2E5B88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000" b="1" dirty="0" smtClean="0"/>
                  <a:t>3</a:t>
                </a:r>
                <a:endParaRPr lang="en-US" altLang="tr-TR" sz="2000" b="1" dirty="0"/>
              </a:p>
            </p:txBody>
          </p:sp>
        </p:grp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1343" y="1385"/>
              <a:ext cx="31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b="1" dirty="0"/>
                <a:t>Fındık</a:t>
              </a:r>
              <a:endParaRPr lang="en-US" altLang="tr-TR" sz="2000" b="1" dirty="0"/>
            </a:p>
          </p:txBody>
        </p:sp>
      </p:grpSp>
      <p:grpSp>
        <p:nvGrpSpPr>
          <p:cNvPr id="35" name="Group 29"/>
          <p:cNvGrpSpPr>
            <a:grpSpLocks/>
          </p:cNvGrpSpPr>
          <p:nvPr/>
        </p:nvGrpSpPr>
        <p:grpSpPr bwMode="auto">
          <a:xfrm>
            <a:off x="6839795" y="3584308"/>
            <a:ext cx="3927278" cy="457200"/>
            <a:chOff x="793" y="1801"/>
            <a:chExt cx="3674" cy="288"/>
          </a:xfrm>
        </p:grpSpPr>
        <p:grpSp>
          <p:nvGrpSpPr>
            <p:cNvPr id="36" name="Group 30"/>
            <p:cNvGrpSpPr>
              <a:grpSpLocks/>
            </p:cNvGrpSpPr>
            <p:nvPr/>
          </p:nvGrpSpPr>
          <p:grpSpPr bwMode="auto">
            <a:xfrm>
              <a:off x="793" y="1801"/>
              <a:ext cx="3674" cy="288"/>
              <a:chOff x="1344" y="1872"/>
              <a:chExt cx="2513" cy="288"/>
            </a:xfrm>
          </p:grpSpPr>
          <p:sp>
            <p:nvSpPr>
              <p:cNvPr id="38" name="Rectangle 31"/>
              <p:cNvSpPr>
                <a:spLocks noChangeArrowheads="1"/>
              </p:cNvSpPr>
              <p:nvPr/>
            </p:nvSpPr>
            <p:spPr bwMode="gray">
              <a:xfrm>
                <a:off x="1680" y="1872"/>
                <a:ext cx="2177" cy="288"/>
              </a:xfrm>
              <a:prstGeom prst="rect">
                <a:avLst/>
              </a:prstGeom>
              <a:gradFill rotWithShape="1">
                <a:gsLst>
                  <a:gs pos="0">
                    <a:srgbClr val="DCE2FF"/>
                  </a:gs>
                  <a:gs pos="100000">
                    <a:srgbClr val="9EB0FE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5F6A98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39" name="Rectangle 32"/>
              <p:cNvSpPr>
                <a:spLocks noChangeArrowheads="1"/>
              </p:cNvSpPr>
              <p:nvPr/>
            </p:nvSpPr>
            <p:spPr bwMode="gray">
              <a:xfrm>
                <a:off x="1344" y="1872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rgbClr val="573A7A"/>
                  </a:gs>
                  <a:gs pos="50000">
                    <a:srgbClr val="A971ED"/>
                  </a:gs>
                  <a:gs pos="100000">
                    <a:srgbClr val="573A7A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65448E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000" b="1" dirty="0" smtClean="0"/>
                  <a:t>4</a:t>
                </a:r>
                <a:endParaRPr lang="en-US" altLang="tr-TR" sz="2000" b="1" dirty="0"/>
              </a:p>
            </p:txBody>
          </p:sp>
        </p:grp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343" y="1810"/>
              <a:ext cx="31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b="1" dirty="0" smtClean="0"/>
                <a:t>Beyaz </a:t>
              </a:r>
              <a:r>
                <a:rPr lang="tr-TR" altLang="tr-TR" sz="2000" b="1" dirty="0" smtClean="0"/>
                <a:t>eşya</a:t>
              </a:r>
              <a:endParaRPr lang="en-US" altLang="tr-TR" sz="2000" b="1" dirty="0"/>
            </a:p>
          </p:txBody>
        </p:sp>
      </p:grpSp>
      <p:grpSp>
        <p:nvGrpSpPr>
          <p:cNvPr id="40" name="Group 24"/>
          <p:cNvGrpSpPr>
            <a:grpSpLocks/>
          </p:cNvGrpSpPr>
          <p:nvPr/>
        </p:nvGrpSpPr>
        <p:grpSpPr bwMode="auto">
          <a:xfrm>
            <a:off x="6839795" y="4388952"/>
            <a:ext cx="3927278" cy="457200"/>
            <a:chOff x="793" y="1369"/>
            <a:chExt cx="3674" cy="288"/>
          </a:xfrm>
        </p:grpSpPr>
        <p:grpSp>
          <p:nvGrpSpPr>
            <p:cNvPr id="41" name="Group 25"/>
            <p:cNvGrpSpPr>
              <a:grpSpLocks/>
            </p:cNvGrpSpPr>
            <p:nvPr/>
          </p:nvGrpSpPr>
          <p:grpSpPr bwMode="auto">
            <a:xfrm>
              <a:off x="793" y="1369"/>
              <a:ext cx="3674" cy="288"/>
              <a:chOff x="1344" y="1392"/>
              <a:chExt cx="2513" cy="288"/>
            </a:xfrm>
          </p:grpSpPr>
          <p:sp>
            <p:nvSpPr>
              <p:cNvPr id="43" name="Rectangle 26"/>
              <p:cNvSpPr>
                <a:spLocks noChangeArrowheads="1"/>
              </p:cNvSpPr>
              <p:nvPr/>
            </p:nvSpPr>
            <p:spPr bwMode="gray">
              <a:xfrm>
                <a:off x="1680" y="1392"/>
                <a:ext cx="2177" cy="288"/>
              </a:xfrm>
              <a:prstGeom prst="rect">
                <a:avLst/>
              </a:prstGeom>
              <a:gradFill rotWithShape="1">
                <a:gsLst>
                  <a:gs pos="0">
                    <a:srgbClr val="C8F1FA"/>
                  </a:gs>
                  <a:gs pos="100000">
                    <a:srgbClr val="68D8F2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3E8291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4" name="Rectangle 27"/>
              <p:cNvSpPr>
                <a:spLocks noChangeArrowheads="1"/>
              </p:cNvSpPr>
              <p:nvPr/>
            </p:nvSpPr>
            <p:spPr bwMode="gray">
              <a:xfrm>
                <a:off x="1344" y="1392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rgbClr val="284E75"/>
                  </a:gs>
                  <a:gs pos="50000">
                    <a:srgbClr val="4D98E3"/>
                  </a:gs>
                  <a:gs pos="100000">
                    <a:srgbClr val="284E75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2E5B88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000" b="1" dirty="0" smtClean="0"/>
                  <a:t>5</a:t>
                </a:r>
                <a:endParaRPr lang="en-US" altLang="tr-TR" sz="2000" b="1" dirty="0"/>
              </a:p>
            </p:txBody>
          </p:sp>
        </p:grp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1343" y="1385"/>
              <a:ext cx="31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b="1" dirty="0" smtClean="0"/>
                <a:t>Tekstil ürünleri</a:t>
              </a:r>
              <a:endParaRPr lang="en-US" altLang="tr-TR" sz="2000" b="1" dirty="0"/>
            </a:p>
          </p:txBody>
        </p:sp>
      </p:grpSp>
      <p:grpSp>
        <p:nvGrpSpPr>
          <p:cNvPr id="45" name="Group 29"/>
          <p:cNvGrpSpPr>
            <a:grpSpLocks/>
          </p:cNvGrpSpPr>
          <p:nvPr/>
        </p:nvGrpSpPr>
        <p:grpSpPr bwMode="auto">
          <a:xfrm>
            <a:off x="6839795" y="5214076"/>
            <a:ext cx="3927278" cy="457200"/>
            <a:chOff x="793" y="1801"/>
            <a:chExt cx="3674" cy="288"/>
          </a:xfrm>
        </p:grpSpPr>
        <p:grpSp>
          <p:nvGrpSpPr>
            <p:cNvPr id="46" name="Group 30"/>
            <p:cNvGrpSpPr>
              <a:grpSpLocks/>
            </p:cNvGrpSpPr>
            <p:nvPr/>
          </p:nvGrpSpPr>
          <p:grpSpPr bwMode="auto">
            <a:xfrm>
              <a:off x="793" y="1801"/>
              <a:ext cx="3674" cy="288"/>
              <a:chOff x="1344" y="1872"/>
              <a:chExt cx="2513" cy="288"/>
            </a:xfrm>
          </p:grpSpPr>
          <p:sp>
            <p:nvSpPr>
              <p:cNvPr id="48" name="Rectangle 31"/>
              <p:cNvSpPr>
                <a:spLocks noChangeArrowheads="1"/>
              </p:cNvSpPr>
              <p:nvPr/>
            </p:nvSpPr>
            <p:spPr bwMode="gray">
              <a:xfrm>
                <a:off x="1680" y="1872"/>
                <a:ext cx="2177" cy="288"/>
              </a:xfrm>
              <a:prstGeom prst="rect">
                <a:avLst/>
              </a:prstGeom>
              <a:gradFill rotWithShape="1">
                <a:gsLst>
                  <a:gs pos="0">
                    <a:srgbClr val="DCE2FF"/>
                  </a:gs>
                  <a:gs pos="100000">
                    <a:srgbClr val="9EB0FE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5F6A98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9" name="Rectangle 32"/>
              <p:cNvSpPr>
                <a:spLocks noChangeArrowheads="1"/>
              </p:cNvSpPr>
              <p:nvPr/>
            </p:nvSpPr>
            <p:spPr bwMode="gray">
              <a:xfrm>
                <a:off x="1344" y="1872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rgbClr val="573A7A"/>
                  </a:gs>
                  <a:gs pos="50000">
                    <a:srgbClr val="A971ED"/>
                  </a:gs>
                  <a:gs pos="100000">
                    <a:srgbClr val="573A7A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65448E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000" b="1" dirty="0" smtClean="0"/>
                  <a:t>6</a:t>
                </a:r>
                <a:endParaRPr lang="en-US" altLang="tr-TR" sz="2000" b="1" dirty="0"/>
              </a:p>
            </p:txBody>
          </p:sp>
        </p:grp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1343" y="1810"/>
              <a:ext cx="31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b="1" dirty="0" smtClean="0"/>
                <a:t>Porselen ürünleri</a:t>
              </a:r>
              <a:endParaRPr lang="en-US" altLang="tr-TR" sz="2000" b="1" dirty="0"/>
            </a:p>
          </p:txBody>
        </p:sp>
      </p:grpSp>
      <p:pic>
        <p:nvPicPr>
          <p:cNvPr id="50" name="Resim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4632">
            <a:off x="3319013" y="1885534"/>
            <a:ext cx="1280041" cy="640021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862">
            <a:off x="1497160" y="1851066"/>
            <a:ext cx="1280041" cy="64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64" y="787720"/>
            <a:ext cx="6589078" cy="3002227"/>
          </a:xfrm>
          <a:prstGeom prst="rect">
            <a:avLst/>
          </a:prstGeom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27942" y="-42749"/>
            <a:ext cx="10515600" cy="74856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Dış Ticaret</a:t>
            </a:r>
            <a:endParaRPr lang="tr-TR" dirty="0">
              <a:solidFill>
                <a:srgbClr val="FF0000"/>
              </a:solidFill>
            </a:endParaRPr>
          </a:p>
        </p:txBody>
      </p:sp>
      <p:grpSp>
        <p:nvGrpSpPr>
          <p:cNvPr id="6" name="Group 121"/>
          <p:cNvGrpSpPr/>
          <p:nvPr/>
        </p:nvGrpSpPr>
        <p:grpSpPr>
          <a:xfrm>
            <a:off x="5426063" y="4581549"/>
            <a:ext cx="6589077" cy="1841917"/>
            <a:chOff x="3338688" y="3841367"/>
            <a:chExt cx="2479510" cy="799047"/>
          </a:xfrm>
        </p:grpSpPr>
        <p:sp>
          <p:nvSpPr>
            <p:cNvPr id="7" name="Rectangle 122"/>
            <p:cNvSpPr/>
            <p:nvPr/>
          </p:nvSpPr>
          <p:spPr>
            <a:xfrm>
              <a:off x="3338688" y="3841367"/>
              <a:ext cx="2479510" cy="26666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/>
                <a:t>İthalat</a:t>
              </a:r>
              <a:endParaRPr lang="en-US" sz="2400" b="1" dirty="0"/>
            </a:p>
          </p:txBody>
        </p:sp>
        <p:sp>
          <p:nvSpPr>
            <p:cNvPr id="8" name="Rectangle 123"/>
            <p:cNvSpPr/>
            <p:nvPr/>
          </p:nvSpPr>
          <p:spPr>
            <a:xfrm>
              <a:off x="3338688" y="4078479"/>
              <a:ext cx="2479510" cy="561935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r>
                <a:rPr lang="tr-TR" sz="2400" dirty="0">
                  <a:solidFill>
                    <a:schemeClr val="tx1"/>
                  </a:solidFill>
                </a:rPr>
                <a:t>Bir ülkenin </a:t>
              </a:r>
              <a:r>
                <a:rPr lang="tr-TR" sz="2400" dirty="0" smtClean="0">
                  <a:solidFill>
                    <a:schemeClr val="tx1"/>
                  </a:solidFill>
                </a:rPr>
                <a:t>ihtiyacı olan ürünleri başka bir ülkeden almasıdır. Örneğin ülkemizin Rusya’dan </a:t>
              </a:r>
              <a:r>
                <a:rPr lang="tr-TR" sz="2400" dirty="0" smtClean="0">
                  <a:solidFill>
                    <a:schemeClr val="tx1"/>
                  </a:solidFill>
                </a:rPr>
                <a:t>doğal gaz </a:t>
              </a:r>
              <a:r>
                <a:rPr lang="tr-TR" sz="2400" dirty="0" smtClean="0">
                  <a:solidFill>
                    <a:schemeClr val="tx1"/>
                  </a:solidFill>
                </a:rPr>
                <a:t>satın alması.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37" y="1170499"/>
            <a:ext cx="6118240" cy="272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25 Yuvarlatılmış Dikdörtgen"/>
          <p:cNvSpPr/>
          <p:nvPr/>
        </p:nvSpPr>
        <p:spPr>
          <a:xfrm flipH="1">
            <a:off x="127941" y="5775796"/>
            <a:ext cx="11887199" cy="91688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tr-TR" altLang="tr-TR" sz="2400" b="1" dirty="0" smtClean="0">
                <a:solidFill>
                  <a:schemeClr val="bg1"/>
                </a:solidFill>
              </a:rPr>
              <a:t>Yurt dışından satın aldığımız ürünlere örnek veriniz.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640612" y="1314252"/>
            <a:ext cx="3927278" cy="457200"/>
            <a:chOff x="793" y="1369"/>
            <a:chExt cx="3674" cy="288"/>
          </a:xfrm>
        </p:grpSpPr>
        <p:grpSp>
          <p:nvGrpSpPr>
            <p:cNvPr id="21" name="Group 25"/>
            <p:cNvGrpSpPr>
              <a:grpSpLocks/>
            </p:cNvGrpSpPr>
            <p:nvPr/>
          </p:nvGrpSpPr>
          <p:grpSpPr bwMode="auto">
            <a:xfrm>
              <a:off x="793" y="1369"/>
              <a:ext cx="3674" cy="288"/>
              <a:chOff x="1344" y="1392"/>
              <a:chExt cx="2513" cy="288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gray">
              <a:xfrm>
                <a:off x="1680" y="1392"/>
                <a:ext cx="2177" cy="288"/>
              </a:xfrm>
              <a:prstGeom prst="rect">
                <a:avLst/>
              </a:prstGeom>
              <a:gradFill rotWithShape="1">
                <a:gsLst>
                  <a:gs pos="0">
                    <a:srgbClr val="C8F1FA"/>
                  </a:gs>
                  <a:gs pos="100000">
                    <a:srgbClr val="68D8F2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3E8291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gray">
              <a:xfrm>
                <a:off x="1344" y="1392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rgbClr val="284E75"/>
                  </a:gs>
                  <a:gs pos="50000">
                    <a:srgbClr val="4D98E3"/>
                  </a:gs>
                  <a:gs pos="100000">
                    <a:srgbClr val="284E75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2E5B88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tr-TR" sz="2000" b="1" dirty="0"/>
                  <a:t>1</a:t>
                </a:r>
              </a:p>
            </p:txBody>
          </p:sp>
        </p:grp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1343" y="1385"/>
              <a:ext cx="31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b="1" dirty="0" smtClean="0"/>
                <a:t>İlaç</a:t>
              </a:r>
              <a:endParaRPr lang="en-US" altLang="tr-TR" sz="2000" b="1" dirty="0"/>
            </a:p>
          </p:txBody>
        </p:sp>
      </p:grp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640612" y="2076252"/>
            <a:ext cx="3927278" cy="457200"/>
            <a:chOff x="793" y="1801"/>
            <a:chExt cx="3674" cy="288"/>
          </a:xfrm>
        </p:grpSpPr>
        <p:grpSp>
          <p:nvGrpSpPr>
            <p:cNvPr id="26" name="Group 30"/>
            <p:cNvGrpSpPr>
              <a:grpSpLocks/>
            </p:cNvGrpSpPr>
            <p:nvPr/>
          </p:nvGrpSpPr>
          <p:grpSpPr bwMode="auto">
            <a:xfrm>
              <a:off x="793" y="1801"/>
              <a:ext cx="3674" cy="288"/>
              <a:chOff x="1344" y="1872"/>
              <a:chExt cx="2513" cy="288"/>
            </a:xfrm>
          </p:grpSpPr>
          <p:sp>
            <p:nvSpPr>
              <p:cNvPr id="28" name="Rectangle 31"/>
              <p:cNvSpPr>
                <a:spLocks noChangeArrowheads="1"/>
              </p:cNvSpPr>
              <p:nvPr/>
            </p:nvSpPr>
            <p:spPr bwMode="gray">
              <a:xfrm>
                <a:off x="1680" y="1872"/>
                <a:ext cx="2177" cy="288"/>
              </a:xfrm>
              <a:prstGeom prst="rect">
                <a:avLst/>
              </a:prstGeom>
              <a:gradFill rotWithShape="1">
                <a:gsLst>
                  <a:gs pos="0">
                    <a:srgbClr val="DCE2FF"/>
                  </a:gs>
                  <a:gs pos="100000">
                    <a:srgbClr val="9EB0FE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5F6A98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29" name="Rectangle 32"/>
              <p:cNvSpPr>
                <a:spLocks noChangeArrowheads="1"/>
              </p:cNvSpPr>
              <p:nvPr/>
            </p:nvSpPr>
            <p:spPr bwMode="gray">
              <a:xfrm>
                <a:off x="1344" y="1872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rgbClr val="573A7A"/>
                  </a:gs>
                  <a:gs pos="50000">
                    <a:srgbClr val="A971ED"/>
                  </a:gs>
                  <a:gs pos="100000">
                    <a:srgbClr val="573A7A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65448E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tr-TR" sz="2000" b="1"/>
                  <a:t>2</a:t>
                </a:r>
              </a:p>
            </p:txBody>
          </p:sp>
        </p:grp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1343" y="1810"/>
              <a:ext cx="31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b="1" dirty="0" smtClean="0"/>
                <a:t>Petrol</a:t>
              </a:r>
              <a:endParaRPr lang="en-US" altLang="tr-TR" sz="2000" b="1" dirty="0"/>
            </a:p>
          </p:txBody>
        </p:sp>
      </p:grp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640612" y="2824770"/>
            <a:ext cx="3927278" cy="457200"/>
            <a:chOff x="793" y="1369"/>
            <a:chExt cx="3674" cy="288"/>
          </a:xfrm>
        </p:grpSpPr>
        <p:grpSp>
          <p:nvGrpSpPr>
            <p:cNvPr id="31" name="Group 25"/>
            <p:cNvGrpSpPr>
              <a:grpSpLocks/>
            </p:cNvGrpSpPr>
            <p:nvPr/>
          </p:nvGrpSpPr>
          <p:grpSpPr bwMode="auto">
            <a:xfrm>
              <a:off x="793" y="1369"/>
              <a:ext cx="3674" cy="288"/>
              <a:chOff x="1344" y="1392"/>
              <a:chExt cx="2513" cy="288"/>
            </a:xfrm>
          </p:grpSpPr>
          <p:sp>
            <p:nvSpPr>
              <p:cNvPr id="33" name="Rectangle 26"/>
              <p:cNvSpPr>
                <a:spLocks noChangeArrowheads="1"/>
              </p:cNvSpPr>
              <p:nvPr/>
            </p:nvSpPr>
            <p:spPr bwMode="gray">
              <a:xfrm>
                <a:off x="1680" y="1392"/>
                <a:ext cx="2177" cy="288"/>
              </a:xfrm>
              <a:prstGeom prst="rect">
                <a:avLst/>
              </a:prstGeom>
              <a:gradFill rotWithShape="1">
                <a:gsLst>
                  <a:gs pos="0">
                    <a:srgbClr val="C8F1FA"/>
                  </a:gs>
                  <a:gs pos="100000">
                    <a:srgbClr val="68D8F2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3E8291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34" name="Rectangle 27"/>
              <p:cNvSpPr>
                <a:spLocks noChangeArrowheads="1"/>
              </p:cNvSpPr>
              <p:nvPr/>
            </p:nvSpPr>
            <p:spPr bwMode="gray">
              <a:xfrm>
                <a:off x="1344" y="1392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rgbClr val="284E75"/>
                  </a:gs>
                  <a:gs pos="50000">
                    <a:srgbClr val="4D98E3"/>
                  </a:gs>
                  <a:gs pos="100000">
                    <a:srgbClr val="284E75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2E5B88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000" b="1" dirty="0" smtClean="0"/>
                  <a:t>3</a:t>
                </a:r>
                <a:endParaRPr lang="en-US" altLang="tr-TR" sz="2000" b="1" dirty="0"/>
              </a:p>
            </p:txBody>
          </p:sp>
        </p:grp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1343" y="1385"/>
              <a:ext cx="31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b="1" dirty="0" smtClean="0"/>
                <a:t>Otomobil</a:t>
              </a:r>
              <a:endParaRPr lang="en-US" altLang="tr-TR" sz="2000" b="1" dirty="0"/>
            </a:p>
          </p:txBody>
        </p:sp>
      </p:grpSp>
      <p:grpSp>
        <p:nvGrpSpPr>
          <p:cNvPr id="35" name="Group 29"/>
          <p:cNvGrpSpPr>
            <a:grpSpLocks/>
          </p:cNvGrpSpPr>
          <p:nvPr/>
        </p:nvGrpSpPr>
        <p:grpSpPr bwMode="auto">
          <a:xfrm>
            <a:off x="640612" y="3586770"/>
            <a:ext cx="3927278" cy="457200"/>
            <a:chOff x="793" y="1801"/>
            <a:chExt cx="3674" cy="288"/>
          </a:xfrm>
        </p:grpSpPr>
        <p:grpSp>
          <p:nvGrpSpPr>
            <p:cNvPr id="36" name="Group 30"/>
            <p:cNvGrpSpPr>
              <a:grpSpLocks/>
            </p:cNvGrpSpPr>
            <p:nvPr/>
          </p:nvGrpSpPr>
          <p:grpSpPr bwMode="auto">
            <a:xfrm>
              <a:off x="793" y="1801"/>
              <a:ext cx="3674" cy="288"/>
              <a:chOff x="1344" y="1872"/>
              <a:chExt cx="2513" cy="288"/>
            </a:xfrm>
          </p:grpSpPr>
          <p:sp>
            <p:nvSpPr>
              <p:cNvPr id="38" name="Rectangle 31"/>
              <p:cNvSpPr>
                <a:spLocks noChangeArrowheads="1"/>
              </p:cNvSpPr>
              <p:nvPr/>
            </p:nvSpPr>
            <p:spPr bwMode="gray">
              <a:xfrm>
                <a:off x="1680" y="1872"/>
                <a:ext cx="2177" cy="288"/>
              </a:xfrm>
              <a:prstGeom prst="rect">
                <a:avLst/>
              </a:prstGeom>
              <a:gradFill rotWithShape="1">
                <a:gsLst>
                  <a:gs pos="0">
                    <a:srgbClr val="DCE2FF"/>
                  </a:gs>
                  <a:gs pos="100000">
                    <a:srgbClr val="9EB0FE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5F6A98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39" name="Rectangle 32"/>
              <p:cNvSpPr>
                <a:spLocks noChangeArrowheads="1"/>
              </p:cNvSpPr>
              <p:nvPr/>
            </p:nvSpPr>
            <p:spPr bwMode="gray">
              <a:xfrm>
                <a:off x="1344" y="1872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rgbClr val="573A7A"/>
                  </a:gs>
                  <a:gs pos="50000">
                    <a:srgbClr val="A971ED"/>
                  </a:gs>
                  <a:gs pos="100000">
                    <a:srgbClr val="573A7A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65448E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000" b="1" dirty="0" smtClean="0"/>
                  <a:t>4</a:t>
                </a:r>
                <a:endParaRPr lang="en-US" altLang="tr-TR" sz="2000" b="1" dirty="0"/>
              </a:p>
            </p:txBody>
          </p:sp>
        </p:grp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343" y="1810"/>
              <a:ext cx="31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b="1" dirty="0" smtClean="0"/>
                <a:t>Doğal gaz</a:t>
              </a:r>
              <a:endParaRPr lang="en-US" altLang="tr-TR" sz="2000" b="1" dirty="0"/>
            </a:p>
          </p:txBody>
        </p:sp>
      </p:grpSp>
      <p:grpSp>
        <p:nvGrpSpPr>
          <p:cNvPr id="40" name="Group 24"/>
          <p:cNvGrpSpPr>
            <a:grpSpLocks/>
          </p:cNvGrpSpPr>
          <p:nvPr/>
        </p:nvGrpSpPr>
        <p:grpSpPr bwMode="auto">
          <a:xfrm>
            <a:off x="640612" y="4391414"/>
            <a:ext cx="3927278" cy="457200"/>
            <a:chOff x="793" y="1369"/>
            <a:chExt cx="3674" cy="288"/>
          </a:xfrm>
        </p:grpSpPr>
        <p:grpSp>
          <p:nvGrpSpPr>
            <p:cNvPr id="41" name="Group 25"/>
            <p:cNvGrpSpPr>
              <a:grpSpLocks/>
            </p:cNvGrpSpPr>
            <p:nvPr/>
          </p:nvGrpSpPr>
          <p:grpSpPr bwMode="auto">
            <a:xfrm>
              <a:off x="793" y="1369"/>
              <a:ext cx="3674" cy="288"/>
              <a:chOff x="1344" y="1392"/>
              <a:chExt cx="2513" cy="288"/>
            </a:xfrm>
          </p:grpSpPr>
          <p:sp>
            <p:nvSpPr>
              <p:cNvPr id="43" name="Rectangle 26"/>
              <p:cNvSpPr>
                <a:spLocks noChangeArrowheads="1"/>
              </p:cNvSpPr>
              <p:nvPr/>
            </p:nvSpPr>
            <p:spPr bwMode="gray">
              <a:xfrm>
                <a:off x="1680" y="1392"/>
                <a:ext cx="2177" cy="288"/>
              </a:xfrm>
              <a:prstGeom prst="rect">
                <a:avLst/>
              </a:prstGeom>
              <a:gradFill rotWithShape="1">
                <a:gsLst>
                  <a:gs pos="0">
                    <a:srgbClr val="C8F1FA"/>
                  </a:gs>
                  <a:gs pos="100000">
                    <a:srgbClr val="68D8F2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3E8291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4" name="Rectangle 27"/>
              <p:cNvSpPr>
                <a:spLocks noChangeArrowheads="1"/>
              </p:cNvSpPr>
              <p:nvPr/>
            </p:nvSpPr>
            <p:spPr bwMode="gray">
              <a:xfrm>
                <a:off x="1344" y="1392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rgbClr val="284E75"/>
                  </a:gs>
                  <a:gs pos="50000">
                    <a:srgbClr val="4D98E3"/>
                  </a:gs>
                  <a:gs pos="100000">
                    <a:srgbClr val="284E75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2E5B88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000" b="1" dirty="0" smtClean="0"/>
                  <a:t>5</a:t>
                </a:r>
                <a:endParaRPr lang="en-US" altLang="tr-TR" sz="2000" b="1" dirty="0"/>
              </a:p>
            </p:txBody>
          </p:sp>
        </p:grp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1343" y="1385"/>
              <a:ext cx="31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b="1" dirty="0" smtClean="0"/>
                <a:t>Tropikal meyveler</a:t>
              </a:r>
              <a:endParaRPr lang="en-US" altLang="tr-TR" sz="2000" b="1" dirty="0"/>
            </a:p>
          </p:txBody>
        </p:sp>
      </p:grpSp>
      <p:grpSp>
        <p:nvGrpSpPr>
          <p:cNvPr id="45" name="Group 29"/>
          <p:cNvGrpSpPr>
            <a:grpSpLocks/>
          </p:cNvGrpSpPr>
          <p:nvPr/>
        </p:nvGrpSpPr>
        <p:grpSpPr bwMode="auto">
          <a:xfrm>
            <a:off x="640612" y="5216538"/>
            <a:ext cx="3927278" cy="457200"/>
            <a:chOff x="793" y="1801"/>
            <a:chExt cx="3674" cy="288"/>
          </a:xfrm>
        </p:grpSpPr>
        <p:grpSp>
          <p:nvGrpSpPr>
            <p:cNvPr id="46" name="Group 30"/>
            <p:cNvGrpSpPr>
              <a:grpSpLocks/>
            </p:cNvGrpSpPr>
            <p:nvPr/>
          </p:nvGrpSpPr>
          <p:grpSpPr bwMode="auto">
            <a:xfrm>
              <a:off x="793" y="1801"/>
              <a:ext cx="3674" cy="288"/>
              <a:chOff x="1344" y="1872"/>
              <a:chExt cx="2513" cy="288"/>
            </a:xfrm>
          </p:grpSpPr>
          <p:sp>
            <p:nvSpPr>
              <p:cNvPr id="48" name="Rectangle 31"/>
              <p:cNvSpPr>
                <a:spLocks noChangeArrowheads="1"/>
              </p:cNvSpPr>
              <p:nvPr/>
            </p:nvSpPr>
            <p:spPr bwMode="gray">
              <a:xfrm>
                <a:off x="1680" y="1872"/>
                <a:ext cx="2177" cy="288"/>
              </a:xfrm>
              <a:prstGeom prst="rect">
                <a:avLst/>
              </a:prstGeom>
              <a:gradFill rotWithShape="1">
                <a:gsLst>
                  <a:gs pos="0">
                    <a:srgbClr val="DCE2FF"/>
                  </a:gs>
                  <a:gs pos="100000">
                    <a:srgbClr val="9EB0FE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5F6A98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49" name="Rectangle 32"/>
              <p:cNvSpPr>
                <a:spLocks noChangeArrowheads="1"/>
              </p:cNvSpPr>
              <p:nvPr/>
            </p:nvSpPr>
            <p:spPr bwMode="gray">
              <a:xfrm>
                <a:off x="1344" y="1872"/>
                <a:ext cx="384" cy="288"/>
              </a:xfrm>
              <a:prstGeom prst="rect">
                <a:avLst/>
              </a:prstGeom>
              <a:gradFill rotWithShape="1">
                <a:gsLst>
                  <a:gs pos="0">
                    <a:srgbClr val="573A7A"/>
                  </a:gs>
                  <a:gs pos="50000">
                    <a:srgbClr val="A971ED"/>
                  </a:gs>
                  <a:gs pos="100000">
                    <a:srgbClr val="573A7A"/>
                  </a:gs>
                </a:gsLst>
                <a:lin ang="0" scaled="1"/>
              </a:gradFill>
              <a:ln>
                <a:noFill/>
              </a:ln>
              <a:effectLst>
                <a:prstShdw prst="shdw17" dist="63500" dir="5400000">
                  <a:srgbClr val="65448E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000" b="1" dirty="0" smtClean="0"/>
                  <a:t>6</a:t>
                </a:r>
                <a:endParaRPr lang="en-US" altLang="tr-TR" sz="2000" b="1" dirty="0"/>
              </a:p>
            </p:txBody>
          </p:sp>
        </p:grp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1343" y="1810"/>
              <a:ext cx="31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b="1" dirty="0" smtClean="0"/>
                <a:t>Elektronik cihazlar</a:t>
              </a:r>
              <a:endParaRPr lang="en-US" altLang="tr-TR" sz="2000" b="1" dirty="0"/>
            </a:p>
          </p:txBody>
        </p:sp>
      </p:grpSp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4632">
            <a:off x="9387219" y="1384459"/>
            <a:ext cx="1280041" cy="640021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66862">
            <a:off x="6785370" y="1384458"/>
            <a:ext cx="1280041" cy="640021"/>
          </a:xfrm>
          <a:prstGeom prst="rect">
            <a:avLst/>
          </a:prstGeom>
        </p:spPr>
      </p:pic>
      <p:grpSp>
        <p:nvGrpSpPr>
          <p:cNvPr id="52" name="Grup 51"/>
          <p:cNvGrpSpPr/>
          <p:nvPr/>
        </p:nvGrpSpPr>
        <p:grpSpPr>
          <a:xfrm>
            <a:off x="3365301" y="781713"/>
            <a:ext cx="4998477" cy="2398758"/>
            <a:chOff x="7207847" y="943879"/>
            <a:chExt cx="4694749" cy="7001678"/>
          </a:xfrm>
        </p:grpSpPr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07847" y="943879"/>
              <a:ext cx="4694749" cy="5723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" name="Dikdörtgen 53"/>
            <p:cNvSpPr/>
            <p:nvPr/>
          </p:nvSpPr>
          <p:spPr>
            <a:xfrm>
              <a:off x="7439869" y="1207845"/>
              <a:ext cx="4236316" cy="6737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b="1" dirty="0" smtClean="0">
                  <a:solidFill>
                    <a:srgbClr val="C00000"/>
                  </a:solidFill>
                </a:rPr>
                <a:t>                !!!!UYARI!!!</a:t>
              </a:r>
            </a:p>
            <a:p>
              <a:r>
                <a:rPr lang="tr-TR" sz="2400" dirty="0" smtClean="0"/>
                <a:t>Bir ülkenin gelişebilmesi için </a:t>
              </a:r>
              <a:r>
                <a:rPr lang="tr-TR" sz="2400" dirty="0" smtClean="0"/>
                <a:t>ihracatı, </a:t>
              </a:r>
              <a:r>
                <a:rPr lang="tr-TR" sz="2400" dirty="0" smtClean="0"/>
                <a:t>ithalatından fazla olmalıdır.</a:t>
              </a:r>
              <a:endParaRPr lang="tr-TR" sz="2400" dirty="0"/>
            </a:p>
            <a:p>
              <a:endParaRPr lang="tr-TR" sz="2400" dirty="0">
                <a:latin typeface="+mj-lt"/>
              </a:endParaRPr>
            </a:p>
            <a:p>
              <a:endParaRPr lang="tr-TR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01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27942" y="-42749"/>
            <a:ext cx="10515600" cy="74856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Ekonomiye Katkı Yapan Yerler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97" y="1267451"/>
            <a:ext cx="3492211" cy="222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5" y="1267451"/>
            <a:ext cx="3953587" cy="222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6" name="Rectangle 8"/>
          <p:cNvSpPr/>
          <p:nvPr/>
        </p:nvSpPr>
        <p:spPr>
          <a:xfrm>
            <a:off x="335076" y="4228640"/>
            <a:ext cx="3953586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Denizli’de tekstil fabrikaları çok bulunmaktadır.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77" name="Rectangle 8"/>
          <p:cNvSpPr/>
          <p:nvPr/>
        </p:nvSpPr>
        <p:spPr>
          <a:xfrm>
            <a:off x="4612697" y="4228639"/>
            <a:ext cx="3492211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Tekstil fabrikalarında </a:t>
            </a:r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bornoz, </a:t>
            </a:r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havlu gibi ürünler üretilir.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43" y="1267451"/>
            <a:ext cx="3471744" cy="222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" name="Rectangle 8"/>
          <p:cNvSpPr/>
          <p:nvPr/>
        </p:nvSpPr>
        <p:spPr>
          <a:xfrm>
            <a:off x="8428944" y="4228639"/>
            <a:ext cx="3471744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Üretilen ürünler yurt dışına satılarak ülke ekonomisine katkıda </a:t>
            </a:r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bulunulur</a:t>
            </a:r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1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27942" y="-42749"/>
            <a:ext cx="10515600" cy="74856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Ekonomiye Katkı Yapan Yerler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6" name="Rectangle 8"/>
          <p:cNvSpPr/>
          <p:nvPr/>
        </p:nvSpPr>
        <p:spPr>
          <a:xfrm>
            <a:off x="335076" y="4228640"/>
            <a:ext cx="3953586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Denizli Honaz’da halkın genel geçim kaynağı </a:t>
            </a:r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kiraz yetiştiriciliğidir.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77" name="Rectangle 8"/>
          <p:cNvSpPr/>
          <p:nvPr/>
        </p:nvSpPr>
        <p:spPr>
          <a:xfrm>
            <a:off x="4612697" y="4228639"/>
            <a:ext cx="3492211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Üretilen kirazlar seçilerek paketlenir.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43" y="1267451"/>
            <a:ext cx="3471744" cy="222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" name="Rectangle 8"/>
          <p:cNvSpPr/>
          <p:nvPr/>
        </p:nvSpPr>
        <p:spPr>
          <a:xfrm>
            <a:off x="8428944" y="4228639"/>
            <a:ext cx="3471744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Üretilen ürünler yurt dışına satılarak ülke ekonomisine katkıda </a:t>
            </a:r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bulunulur</a:t>
            </a:r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6" y="1267451"/>
            <a:ext cx="3953586" cy="222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42" y="1267451"/>
            <a:ext cx="3474866" cy="222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57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27942" y="-42749"/>
            <a:ext cx="10515600" cy="74856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Ekonomiye Katkı Yapan Yerler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6" name="Rectangle 8"/>
          <p:cNvSpPr/>
          <p:nvPr/>
        </p:nvSpPr>
        <p:spPr>
          <a:xfrm>
            <a:off x="335076" y="4228640"/>
            <a:ext cx="3953586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İncir denilince akla Aydın gelir.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77" name="Rectangle 8"/>
          <p:cNvSpPr/>
          <p:nvPr/>
        </p:nvSpPr>
        <p:spPr>
          <a:xfrm>
            <a:off x="4612697" y="4228639"/>
            <a:ext cx="3492211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Kurutulan incirler paketlenir.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43" y="1267451"/>
            <a:ext cx="3471744" cy="222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" name="Rectangle 8"/>
          <p:cNvSpPr/>
          <p:nvPr/>
        </p:nvSpPr>
        <p:spPr>
          <a:xfrm>
            <a:off x="8428944" y="4228639"/>
            <a:ext cx="3471744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Üretilen ürünler yurt dışına satılarak ülke ekonomisine katkıda </a:t>
            </a:r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bulunulur</a:t>
            </a:r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1" y="1267450"/>
            <a:ext cx="3953586" cy="222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97" y="1267450"/>
            <a:ext cx="3558228" cy="222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0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27942" y="-42749"/>
            <a:ext cx="10515600" cy="74856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Ekonomiye Katkı Yapan Yerler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6" name="Rectangle 8"/>
          <p:cNvSpPr/>
          <p:nvPr/>
        </p:nvSpPr>
        <p:spPr>
          <a:xfrm>
            <a:off x="335076" y="4228640"/>
            <a:ext cx="3953586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Gül en çok Isparta’da yetiştirilir.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77" name="Rectangle 8"/>
          <p:cNvSpPr/>
          <p:nvPr/>
        </p:nvSpPr>
        <p:spPr>
          <a:xfrm>
            <a:off x="4612697" y="4228639"/>
            <a:ext cx="3492211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Gülden gıda ve kozmetik ürünler yapılır.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43" y="1267451"/>
            <a:ext cx="3471744" cy="222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" name="Rectangle 8"/>
          <p:cNvSpPr/>
          <p:nvPr/>
        </p:nvSpPr>
        <p:spPr>
          <a:xfrm>
            <a:off x="8428944" y="4228639"/>
            <a:ext cx="3471744" cy="1867359"/>
          </a:xfrm>
          <a:prstGeom prst="rect">
            <a:avLst/>
          </a:prstGeom>
          <a:solidFill>
            <a:srgbClr val="714B25"/>
          </a:solidFill>
          <a:ln/>
          <a:effectLst>
            <a:outerShdw blurRad="254000" dist="88900" dir="27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Üretilen ürünler yurt dışına satılarak ülke ekonomisine katkıda </a:t>
            </a:r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bulunulur</a:t>
            </a:r>
            <a:r>
              <a:rPr lang="tr-TR" sz="2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.</a:t>
            </a:r>
            <a:endParaRPr lang="en-US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7" y="1279082"/>
            <a:ext cx="3937132" cy="221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97" y="1282698"/>
            <a:ext cx="3659365" cy="220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44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0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8205</TotalTime>
  <Words>717</Words>
  <Application>Microsoft Office PowerPoint</Application>
  <PresentationFormat>Geniş ekran</PresentationFormat>
  <Paragraphs>188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Kozuka Gothic Pr6N B</vt:lpstr>
      <vt:lpstr>Arial</vt:lpstr>
      <vt:lpstr>ArialMT</vt:lpstr>
      <vt:lpstr>Calibri</vt:lpstr>
      <vt:lpstr>matemitoo</vt:lpstr>
      <vt:lpstr>Office Teması</vt:lpstr>
      <vt:lpstr>PowerPoint Sunusu</vt:lpstr>
      <vt:lpstr>Ticaret Nedir?</vt:lpstr>
      <vt:lpstr>Ticaret</vt:lpstr>
      <vt:lpstr>Dış Ticaret</vt:lpstr>
      <vt:lpstr>Dış Ticaret</vt:lpstr>
      <vt:lpstr>Ekonomiye Katkı Yapan Yerler</vt:lpstr>
      <vt:lpstr>Ekonomiye Katkı Yapan Yerler</vt:lpstr>
      <vt:lpstr>Ekonomiye Katkı Yapan Yerler</vt:lpstr>
      <vt:lpstr>Ekonomiye Katkı Yapan Yerler</vt:lpstr>
      <vt:lpstr>Ekonomiye Katkı Yapan Yerler</vt:lpstr>
      <vt:lpstr>Ekonomik Faaliyetleri Etkileyen Sebepler</vt:lpstr>
      <vt:lpstr>Şimdi Sıra Sizde</vt:lpstr>
      <vt:lpstr>Şimdi Sıra Sizde</vt:lpstr>
      <vt:lpstr>Şimdi Sıra Sizde</vt:lpstr>
      <vt:lpstr>Şimdi Sıra Sizde</vt:lpstr>
      <vt:lpstr>Şimdi Sıra Sizde</vt:lpstr>
      <vt:lpstr>Şimdi Sıra Sizde</vt:lpstr>
      <vt:lpstr>Şimdi Sıra Sizde</vt:lpstr>
      <vt:lpstr>PowerPoint Sunusu</vt:lpstr>
      <vt:lpstr>PowerPoint Sunusu</vt:lpstr>
      <vt:lpstr>PowerPoint Sunusu</vt:lpstr>
      <vt:lpstr>PowerPoint Sunusu</vt:lpstr>
      <vt:lpstr>DPY 2019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meb</dc:creator>
  <cp:lastModifiedBy>a</cp:lastModifiedBy>
  <cp:revision>493</cp:revision>
  <dcterms:created xsi:type="dcterms:W3CDTF">2016-03-06T06:54:43Z</dcterms:created>
  <dcterms:modified xsi:type="dcterms:W3CDTF">2019-08-25T15:43:26Z</dcterms:modified>
</cp:coreProperties>
</file>